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3"/>
  </p:notesMasterIdLst>
  <p:sldIdLst>
    <p:sldId id="307" r:id="rId2"/>
    <p:sldId id="711" r:id="rId3"/>
    <p:sldId id="261" r:id="rId4"/>
    <p:sldId id="661" r:id="rId5"/>
    <p:sldId id="673" r:id="rId6"/>
    <p:sldId id="674" r:id="rId7"/>
    <p:sldId id="681" r:id="rId8"/>
    <p:sldId id="680" r:id="rId9"/>
    <p:sldId id="684" r:id="rId10"/>
    <p:sldId id="685" r:id="rId11"/>
    <p:sldId id="724" r:id="rId12"/>
    <p:sldId id="670" r:id="rId13"/>
    <p:sldId id="712" r:id="rId14"/>
    <p:sldId id="675" r:id="rId15"/>
    <p:sldId id="548" r:id="rId16"/>
    <p:sldId id="549" r:id="rId17"/>
    <p:sldId id="550" r:id="rId18"/>
    <p:sldId id="604" r:id="rId19"/>
    <p:sldId id="531" r:id="rId20"/>
    <p:sldId id="496" r:id="rId21"/>
    <p:sldId id="606" r:id="rId22"/>
    <p:sldId id="398" r:id="rId23"/>
    <p:sldId id="339" r:id="rId24"/>
    <p:sldId id="418" r:id="rId25"/>
    <p:sldId id="498" r:id="rId26"/>
    <p:sldId id="522" r:id="rId27"/>
    <p:sldId id="709" r:id="rId28"/>
    <p:sldId id="509" r:id="rId29"/>
    <p:sldId id="514" r:id="rId30"/>
    <p:sldId id="707" r:id="rId31"/>
    <p:sldId id="337" r:id="rId32"/>
    <p:sldId id="686" r:id="rId33"/>
    <p:sldId id="721" r:id="rId34"/>
    <p:sldId id="679" r:id="rId35"/>
    <p:sldId id="695" r:id="rId36"/>
    <p:sldId id="542" r:id="rId37"/>
    <p:sldId id="682" r:id="rId38"/>
    <p:sldId id="683" r:id="rId39"/>
    <p:sldId id="690" r:id="rId40"/>
    <p:sldId id="692" r:id="rId41"/>
    <p:sldId id="693" r:id="rId42"/>
    <p:sldId id="694" r:id="rId43"/>
    <p:sldId id="713" r:id="rId44"/>
    <p:sldId id="714" r:id="rId45"/>
    <p:sldId id="722" r:id="rId46"/>
    <p:sldId id="718" r:id="rId47"/>
    <p:sldId id="705" r:id="rId48"/>
    <p:sldId id="706" r:id="rId49"/>
    <p:sldId id="716" r:id="rId50"/>
    <p:sldId id="719" r:id="rId51"/>
    <p:sldId id="720" r:id="rId52"/>
    <p:sldId id="689" r:id="rId53"/>
    <p:sldId id="697" r:id="rId54"/>
    <p:sldId id="699" r:id="rId55"/>
    <p:sldId id="700" r:id="rId56"/>
    <p:sldId id="698" r:id="rId57"/>
    <p:sldId id="687" r:id="rId58"/>
    <p:sldId id="688" r:id="rId59"/>
    <p:sldId id="703" r:id="rId60"/>
    <p:sldId id="647" r:id="rId61"/>
    <p:sldId id="476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0" autoAdjust="0"/>
    <p:restoredTop sz="95719" autoAdjust="0"/>
  </p:normalViewPr>
  <p:slideViewPr>
    <p:cSldViewPr>
      <p:cViewPr varScale="1">
        <p:scale>
          <a:sx n="103" d="100"/>
          <a:sy n="103" d="100"/>
        </p:scale>
        <p:origin x="7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9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DD1B7-9A95-4A1D-9C4C-5C19CA61D911}" type="datetimeFigureOut">
              <a:rPr lang="cs-CZ" smtClean="0"/>
              <a:pPr/>
              <a:t>17.06.2022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8F046-1AD7-44EA-AB7E-1D560ECC750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53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797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09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13</a:t>
            </a:fld>
            <a:endParaRPr lang="cs-CZ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918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42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28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657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6548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106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193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470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242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9783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1584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235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690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9839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352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rqqrwerqr</a:t>
            </a:r>
            <a:endParaRPr lang="cs-CZ" altLang="cs-CZ"/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3E5F1F-3C1D-4C26-9375-F246062270CE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/>
              <a:t>rqqrwerqr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3E5F1F-3C1D-4C26-9375-F246062270CE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00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35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646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768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64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64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64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64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647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</a:t>
            </a:fld>
            <a:endParaRPr lang="cs-CZ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6806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591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461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23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745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68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rqqrwerqr</a:t>
            </a:r>
            <a:endParaRPr lang="cs-CZ" altLang="cs-CZ"/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6738C-CDF5-44B7-B339-221DE7F87528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493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8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F046-1AD7-44EA-AB7E-1D560ECC750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76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4234C-1C76-42CB-A5EF-573EC9F9343B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7CE2-1933-4CB0-9212-E6798695361D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84F-82B8-4C59-B446-1B383062AF57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5DF6-1AFC-4EAE-BA22-5CF0EE3C25CF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50751-55A6-4C49-B1FE-7411DF345C3D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BAEC-DF83-47A0-9B7D-D8DC733F30CA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9EA6-3A46-4465-839F-45E2803ED154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D2D9-B27B-4329-AB7D-9356F9BAF1F2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1BC3-48D7-4F0C-BF4C-80DE360491F2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2C5-DC17-4FB7-AAFA-98CC86A3A315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65DD-5AAD-42D2-BFD3-B3FBDC777560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19A346C-3824-4545-8BF7-86C96A431CDC}" type="datetime1">
              <a:rPr lang="cs-CZ" smtClean="0"/>
              <a:pPr/>
              <a:t>17.06.2022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E7331A9-AF51-4D31-B090-39FFD1AEBCC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url.cz/@majackyafraz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1url.cz/@dodavateleapristu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microsoft.com/office/2007/relationships/hdphoto" Target="../media/hdphoto3.wdp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ns.cz/barie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ns.cz/bariery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hyperlink" Target="mailto:bariery@sons.cz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s.cz/VPN-navod-a-pouziti-P4002837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5720" y="228600"/>
            <a:ext cx="8572560" cy="4856584"/>
          </a:xfrm>
        </p:spPr>
        <p:txBody>
          <a:bodyPr/>
          <a:lstStyle/>
          <a:p>
            <a:r>
              <a:rPr lang="cs-CZ" sz="6600" dirty="0"/>
              <a:t/>
            </a:r>
            <a:br>
              <a:rPr lang="cs-CZ" sz="6600" dirty="0"/>
            </a:br>
            <a:r>
              <a:rPr lang="cs-CZ" sz="3600" dirty="0">
                <a:solidFill>
                  <a:srgbClr val="FF0000"/>
                </a:solidFill>
              </a:rPr>
              <a:t>SPOLEČNĚ K BEZBRIÉROVOSTI VI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/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/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200" dirty="0">
                <a:solidFill>
                  <a:schemeClr val="tx2"/>
                </a:solidFill>
              </a:rPr>
              <a:t>veřejná prostranství, </a:t>
            </a:r>
            <a:br>
              <a:rPr lang="cs-CZ" sz="3200" dirty="0">
                <a:solidFill>
                  <a:schemeClr val="tx2"/>
                </a:solidFill>
              </a:rPr>
            </a:br>
            <a:r>
              <a:rPr lang="cs-CZ" sz="3200" dirty="0">
                <a:solidFill>
                  <a:schemeClr val="tx2"/>
                </a:solidFill>
              </a:rPr>
              <a:t>DOPRAVA A BEZBARIÉROVOST</a:t>
            </a:r>
            <a:br>
              <a:rPr lang="cs-CZ" sz="3200" dirty="0">
                <a:solidFill>
                  <a:schemeClr val="tx2"/>
                </a:solidFill>
              </a:rPr>
            </a:br>
            <a:r>
              <a:rPr lang="cs-CZ" sz="3600" dirty="0">
                <a:solidFill>
                  <a:schemeClr val="tx2"/>
                </a:solidFill>
              </a:rPr>
              <a:t/>
            </a:r>
            <a:br>
              <a:rPr lang="cs-CZ" sz="3600" dirty="0">
                <a:solidFill>
                  <a:schemeClr val="tx2"/>
                </a:solidFill>
              </a:rPr>
            </a:b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5720" y="5394920"/>
            <a:ext cx="8501122" cy="1105914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sz="2500" dirty="0"/>
              <a:t>  </a:t>
            </a:r>
          </a:p>
          <a:p>
            <a:endParaRPr lang="cs-CZ" sz="4800" dirty="0"/>
          </a:p>
          <a:p>
            <a:r>
              <a:rPr lang="cs-CZ" sz="4800" dirty="0"/>
              <a:t>PARDUBICE, Společenský sál radnice </a:t>
            </a:r>
            <a:r>
              <a:rPr lang="cs-CZ" sz="2500" dirty="0"/>
              <a:t>		</a:t>
            </a:r>
            <a:r>
              <a:rPr lang="cs-CZ" sz="5600" dirty="0"/>
              <a:t>               </a:t>
            </a:r>
            <a:r>
              <a:rPr lang="cs-CZ" sz="4800" dirty="0"/>
              <a:t>28. června 2022</a:t>
            </a:r>
          </a:p>
        </p:txBody>
      </p:sp>
    </p:spTree>
    <p:extLst>
      <p:ext uri="{BB962C8B-B14F-4D97-AF65-F5344CB8AC3E}">
        <p14:creationId xmlns:p14="http://schemas.microsoft.com/office/powerpoint/2010/main" val="14579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2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6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285860"/>
            <a:ext cx="3893161" cy="5017227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57158" y="142853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AOM – akustický orientační 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majáček pro nevidomé, 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informační  a orientační systémy</a:t>
            </a:r>
          </a:p>
        </p:txBody>
      </p:sp>
      <p:pic>
        <p:nvPicPr>
          <p:cNvPr id="8" name="Picture 2" descr="N:\VYMENA\Malkova\HLAVNÍ NÁDR FOTO\HL N hala\Informační cedule, Ezop\EZOP aP1030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285860"/>
            <a:ext cx="3737120" cy="49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02684"/>
      </p:ext>
    </p:extLst>
  </p:cSld>
  <p:clrMapOvr>
    <a:masterClrMapping/>
  </p:clrMapOvr>
  <p:transition spd="slow" advClick="0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439" y="-522670"/>
            <a:ext cx="8501122" cy="561662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přístupnost objektů občanské vybavenosti </a:t>
            </a:r>
            <a:r>
              <a:rPr lang="cs-CZ" sz="2800" dirty="0"/>
              <a:t>opatřených akustickým ORIENTAČNÍM majáčkem (AOM)</a:t>
            </a:r>
            <a:br>
              <a:rPr lang="cs-CZ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cap="none" dirty="0"/>
              <a:t>- jak vypadají fráze do majáčku?</a:t>
            </a:r>
            <a:br>
              <a:rPr lang="cs-CZ" sz="2800" cap="none" dirty="0"/>
            </a:br>
            <a:r>
              <a:rPr lang="cs-CZ" sz="2800" cap="none" dirty="0">
                <a:hlinkClick r:id="rId3"/>
              </a:rPr>
              <a:t>www.1url.cz/@majackyafraze</a:t>
            </a:r>
            <a:r>
              <a:rPr lang="cs-CZ" sz="2800" cap="none" dirty="0"/>
              <a:t> :</a:t>
            </a:r>
            <a:r>
              <a:rPr lang="cs-CZ" sz="2700" cap="none" dirty="0"/>
              <a:t/>
            </a:r>
            <a:br>
              <a:rPr lang="cs-CZ" sz="2700" cap="none" dirty="0"/>
            </a:br>
            <a:r>
              <a:rPr lang="cs-CZ" sz="2700" cap="none" dirty="0"/>
              <a:t/>
            </a:r>
            <a:br>
              <a:rPr lang="cs-CZ" sz="2700" cap="none" dirty="0"/>
            </a:br>
            <a:r>
              <a:rPr lang="cs-CZ" sz="2700" cap="none" dirty="0"/>
              <a:t/>
            </a:r>
            <a:br>
              <a:rPr lang="cs-CZ" sz="2700" cap="none" dirty="0"/>
            </a:br>
            <a:r>
              <a:rPr lang="cs-CZ" sz="2700" cap="none" dirty="0"/>
              <a:t/>
            </a:r>
            <a:br>
              <a:rPr lang="cs-CZ" sz="2700" cap="none" dirty="0"/>
            </a:b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27584" y="5661248"/>
            <a:ext cx="7725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>
                <a:solidFill>
                  <a:srgbClr val="1F497D"/>
                </a:solidFill>
                <a:latin typeface="Arial Black"/>
              </a:rPr>
              <a:t> </a:t>
            </a:r>
            <a:endParaRPr lang="cs-CZ" dirty="0"/>
          </a:p>
        </p:txBody>
      </p:sp>
      <p:pic>
        <p:nvPicPr>
          <p:cNvPr id="7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694318"/>
            <a:ext cx="1804752" cy="17127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02" y="3305175"/>
            <a:ext cx="3387652" cy="25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439" y="338984"/>
            <a:ext cx="8501122" cy="5161775"/>
          </a:xfrm>
        </p:spPr>
        <p:txBody>
          <a:bodyPr>
            <a:normAutofit/>
          </a:bodyPr>
          <a:lstStyle/>
          <a:p>
            <a:r>
              <a:rPr lang="cs-CZ" sz="2800" dirty="0"/>
              <a:t>   INFORMACE K majáčkům, vodícím    </a:t>
            </a:r>
            <a:br>
              <a:rPr lang="cs-CZ" sz="2800" dirty="0"/>
            </a:br>
            <a:r>
              <a:rPr lang="cs-CZ" sz="2800" dirty="0"/>
              <a:t>   liniím a prvkům pro </a:t>
            </a:r>
            <a:r>
              <a:rPr lang="cs-CZ" sz="2800" dirty="0">
                <a:solidFill>
                  <a:srgbClr val="FF0000"/>
                </a:solidFill>
              </a:rPr>
              <a:t>bezpečný</a:t>
            </a:r>
            <a:r>
              <a:rPr lang="cs-CZ" sz="2800" dirty="0"/>
              <a:t> a    </a:t>
            </a:r>
            <a:br>
              <a:rPr lang="cs-CZ" sz="2800" dirty="0"/>
            </a:br>
            <a:r>
              <a:rPr lang="cs-CZ" sz="2800" dirty="0"/>
              <a:t>   samostatný pohyb nevidomých a  </a:t>
            </a:r>
            <a:br>
              <a:rPr lang="cs-CZ" sz="2800" dirty="0"/>
            </a:br>
            <a:r>
              <a:rPr lang="cs-CZ" sz="2800" dirty="0"/>
              <a:t>   slabozrakých: </a:t>
            </a:r>
            <a:br>
              <a:rPr lang="cs-CZ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>   </a:t>
            </a:r>
            <a:r>
              <a:rPr lang="cs-CZ" sz="2700" cap="none" dirty="0">
                <a:hlinkClick r:id="rId3"/>
              </a:rPr>
              <a:t>https://1url.cz/@dodavateleapristup</a:t>
            </a:r>
            <a:r>
              <a:rPr lang="cs-CZ" sz="2700" cap="none" dirty="0"/>
              <a:t/>
            </a:r>
            <a:br>
              <a:rPr lang="cs-CZ" sz="2700" cap="none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>  </a:t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27584" y="5668873"/>
            <a:ext cx="7725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>
                <a:solidFill>
                  <a:srgbClr val="1F497D"/>
                </a:solidFill>
                <a:latin typeface="Arial Black"/>
              </a:rPr>
              <a:t> </a:t>
            </a:r>
            <a:endParaRPr lang="cs-CZ" dirty="0"/>
          </a:p>
        </p:txBody>
      </p:sp>
      <p:pic>
        <p:nvPicPr>
          <p:cNvPr id="7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381600"/>
            <a:ext cx="2173254" cy="211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15436" cy="2286016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endParaRPr lang="cs-CZ" sz="4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28596" y="1928802"/>
            <a:ext cx="8286808" cy="4143404"/>
          </a:xfrm>
        </p:spPr>
        <p:txBody>
          <a:bodyPr>
            <a:normAutofit fontScale="92500" lnSpcReduction="10000"/>
          </a:bodyPr>
          <a:lstStyle/>
          <a:p>
            <a:endParaRPr lang="cs-CZ" sz="1700" dirty="0">
              <a:solidFill>
                <a:schemeClr val="tx2"/>
              </a:solidFill>
              <a:latin typeface="+mj-lt"/>
            </a:endParaRPr>
          </a:p>
          <a:p>
            <a:r>
              <a:rPr lang="cs-CZ" sz="2600" dirty="0">
                <a:solidFill>
                  <a:srgbClr val="FF0000"/>
                </a:solidFill>
                <a:latin typeface="+mj-lt"/>
              </a:rPr>
              <a:t>BARIÉRY VE VODICÍ LINII</a:t>
            </a:r>
          </a:p>
          <a:p>
            <a:r>
              <a:rPr lang="cs-CZ" sz="2600" dirty="0">
                <a:solidFill>
                  <a:schemeClr val="tx2"/>
                </a:solidFill>
                <a:latin typeface="+mj-lt"/>
              </a:rPr>
              <a:t>v průchodu podél linií – mobiliář, reklamní stojany, předzahrádky…</a:t>
            </a:r>
          </a:p>
          <a:p>
            <a:r>
              <a:rPr lang="cs-CZ" sz="2600" dirty="0">
                <a:solidFill>
                  <a:srgbClr val="FF0000"/>
                </a:solidFill>
                <a:latin typeface="+mj-lt"/>
              </a:rPr>
              <a:t>PRVKY STAVEB</a:t>
            </a:r>
          </a:p>
          <a:p>
            <a:r>
              <a:rPr lang="cs-CZ" sz="2600" dirty="0">
                <a:solidFill>
                  <a:schemeClr val="tx2"/>
                </a:solidFill>
                <a:latin typeface="+mj-lt"/>
              </a:rPr>
              <a:t>překážky v řešení úprav na komunikacích, na prvcích staveb (vstupy, schodiště, výtahy a eskalátory…)</a:t>
            </a:r>
          </a:p>
          <a:p>
            <a:r>
              <a:rPr lang="cs-CZ" sz="2600" dirty="0">
                <a:solidFill>
                  <a:schemeClr val="tx2"/>
                </a:solidFill>
                <a:latin typeface="+mj-lt"/>
              </a:rPr>
              <a:t>speciální „kapitola“ kola a koloběžky viz bod 3. a 4. mikromobilita</a:t>
            </a:r>
          </a:p>
          <a:p>
            <a:endParaRPr lang="cs-CZ" sz="3200" dirty="0">
              <a:solidFill>
                <a:schemeClr val="tx2"/>
              </a:solidFill>
              <a:latin typeface="+mj-lt"/>
            </a:endParaRPr>
          </a:p>
          <a:p>
            <a:pPr>
              <a:buFontTx/>
              <a:buChar char="-"/>
            </a:pPr>
            <a:endParaRPr lang="cs-CZ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0" y="152400"/>
            <a:ext cx="850109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36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214282" y="285729"/>
            <a:ext cx="8501122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cs-CZ" altLang="cs-CZ" sz="2800" cap="all" dirty="0">
                <a:solidFill>
                  <a:schemeClr val="tx2"/>
                </a:solidFill>
                <a:latin typeface="Arial Black" pitchFamily="34" charset="0"/>
              </a:rPr>
              <a:t>VEŘEJNÝ PROSTOR –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2800" cap="all" dirty="0">
                <a:solidFill>
                  <a:schemeClr val="tx2"/>
                </a:solidFill>
                <a:latin typeface="Arial Black" pitchFamily="34" charset="0"/>
              </a:rPr>
              <a:t>komentář k aktuálním překážkám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cs-CZ" altLang="cs-CZ" sz="28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52718"/>
            <a:ext cx="8640960" cy="1980138"/>
          </a:xfrm>
        </p:spPr>
        <p:txBody>
          <a:bodyPr>
            <a:normAutofit/>
          </a:bodyPr>
          <a:lstStyle/>
          <a:p>
            <a:r>
              <a:rPr lang="cs-CZ" sz="3200" dirty="0"/>
              <a:t>Komunikace pro chodce </a:t>
            </a:r>
            <a:br>
              <a:rPr lang="cs-CZ" sz="3200" dirty="0"/>
            </a:br>
            <a:r>
              <a:rPr lang="cs-CZ" sz="3200" dirty="0"/>
              <a:t>Řešení úprav – vodicí linie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3" y="3140968"/>
            <a:ext cx="7440487" cy="2985195"/>
          </a:xfrm>
        </p:spPr>
        <p:txBody>
          <a:bodyPr/>
          <a:lstStyle/>
          <a:p>
            <a:endParaRPr lang="cs-CZ" dirty="0">
              <a:solidFill>
                <a:schemeClr val="tx2"/>
              </a:solidFill>
              <a:latin typeface="+mj-lt"/>
            </a:endParaRPr>
          </a:p>
          <a:p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688" y="2739582"/>
            <a:ext cx="4500000" cy="27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3" y="2697132"/>
            <a:ext cx="201622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endParaRPr lang="cs-CZ" sz="2000" b="1" dirty="0">
              <a:solidFill>
                <a:srgbClr val="1F497D"/>
              </a:solidFill>
              <a:latin typeface="Arial Black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1F497D"/>
                </a:solidFill>
                <a:latin typeface="Arial Black"/>
              </a:rPr>
              <a:t>Vodicí linii tvoří např. obrubník trávníku, fasáda domu.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</a:pPr>
            <a:endParaRPr lang="cs-CZ" sz="2000" b="1" dirty="0">
              <a:solidFill>
                <a:srgbClr val="1F497D"/>
              </a:solidFill>
              <a:latin typeface="Arial Black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</a:pPr>
            <a:endParaRPr lang="cs-CZ" sz="2000" b="1" dirty="0">
              <a:solidFill>
                <a:srgbClr val="1F497D"/>
              </a:solidFill>
              <a:latin typeface="Arial Black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9582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3769850" y="1572888"/>
            <a:ext cx="844538" cy="1155498"/>
            <a:chOff x="4080656" y="1699692"/>
            <a:chExt cx="844538" cy="1155498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6792028" y="1673159"/>
            <a:ext cx="844538" cy="1155498"/>
            <a:chOff x="4080656" y="1699692"/>
            <a:chExt cx="844538" cy="1155498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/>
          <a:lstStyle/>
          <a:p>
            <a:r>
              <a:rPr lang="cs-CZ" dirty="0"/>
              <a:t>KOMunikace pro chodce – vodicí linie – chyby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7544" y="324433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j-lt"/>
              </a:rPr>
              <a:t>Podél vodicí linie bariéry – </a:t>
            </a:r>
          </a:p>
          <a:p>
            <a:r>
              <a:rPr lang="cs-CZ" b="1" dirty="0">
                <a:solidFill>
                  <a:schemeClr val="tx2"/>
                </a:solidFill>
                <a:latin typeface="+mj-lt"/>
              </a:rPr>
              <a:t>vzrostlá zeleň.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7" name="Picture 3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80" y="1723306"/>
            <a:ext cx="3364011" cy="44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6300192" y="1160190"/>
            <a:ext cx="1057250" cy="1224136"/>
            <a:chOff x="2699792" y="1916832"/>
            <a:chExt cx="1057250" cy="1224136"/>
          </a:xfrm>
        </p:grpSpPr>
        <p:cxnSp>
          <p:nvCxnSpPr>
            <p:cNvPr id="30" name="Přímá spojnice 2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76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cs-CZ" sz="3200" dirty="0"/>
              <a:t>KOMunikace pro chodce – vodicí linie – chyby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21" y="3244334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j-lt"/>
              </a:rPr>
              <a:t>Více chyb, místo vodicí linie zvýšeného parkového obrubníku použit chybně SP bez hmatového kontrastu a vytvořeny bariéry v podobě zúženého průchodu.</a:t>
            </a:r>
          </a:p>
        </p:txBody>
      </p:sp>
      <p:pic>
        <p:nvPicPr>
          <p:cNvPr id="7" name="Picture 2" descr="foto Modrá škola za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8052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300192" y="1160190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23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/>
          <a:lstStyle/>
          <a:p>
            <a:r>
              <a:rPr lang="cs-CZ" dirty="0"/>
              <a:t>KOMunikace pro chodce – vodicí linie – chyby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5537" y="3244334"/>
            <a:ext cx="280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j-lt"/>
              </a:rPr>
              <a:t>Zábradlí bez zarážky </a:t>
            </a:r>
          </a:p>
          <a:p>
            <a:r>
              <a:rPr lang="cs-CZ" b="1" dirty="0">
                <a:solidFill>
                  <a:schemeClr val="tx2"/>
                </a:solidFill>
                <a:latin typeface="+mj-lt"/>
              </a:rPr>
              <a:t>pro slepeckou hůl nemůže plnit funkci vodicí linie.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/>
          <a:stretch/>
        </p:blipFill>
        <p:spPr bwMode="auto">
          <a:xfrm>
            <a:off x="3275856" y="2217498"/>
            <a:ext cx="5004055" cy="33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300192" y="1160190"/>
            <a:ext cx="1057250" cy="1224136"/>
            <a:chOff x="2699792" y="1916832"/>
            <a:chExt cx="1057250" cy="1224136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6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nalni_varovny_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2"/>
            <a:ext cx="6085277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43608" y="494116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>
                <a:solidFill>
                  <a:schemeClr val="tx2">
                    <a:lumMod val="75000"/>
                  </a:schemeClr>
                </a:solidFill>
              </a:rPr>
              <a:t>       </a:t>
            </a:r>
            <a:endParaRPr lang="cs-CZ" altLang="cs-CZ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cs-CZ" altLang="cs-CZ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28794" y="3783714"/>
            <a:ext cx="471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SP signální pás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71868" y="4429132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VP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varovný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 pás</a:t>
            </a:r>
          </a:p>
        </p:txBody>
      </p:sp>
      <p:sp>
        <p:nvSpPr>
          <p:cNvPr id="9" name="Obdélník 8"/>
          <p:cNvSpPr/>
          <p:nvPr/>
        </p:nvSpPr>
        <p:spPr>
          <a:xfrm>
            <a:off x="4716016" y="3437063"/>
            <a:ext cx="50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dirty="0">
                <a:solidFill>
                  <a:srgbClr val="FFFF00"/>
                </a:solidFill>
              </a:rPr>
              <a:t>      </a:t>
            </a:r>
            <a:endParaRPr lang="cs-CZ" altLang="cs-CZ" b="1" dirty="0">
              <a:solidFill>
                <a:srgbClr val="FFFF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 rot="10800000" flipH="1" flipV="1">
            <a:off x="3214678" y="3414381"/>
            <a:ext cx="322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>
                <a:solidFill>
                  <a:srgbClr val="FFFF00"/>
                </a:solidFill>
              </a:rPr>
              <a:t>      </a:t>
            </a:r>
            <a:r>
              <a:rPr lang="cs-CZ" altLang="cs-CZ" b="1" dirty="0">
                <a:solidFill>
                  <a:srgbClr val="FFFF00"/>
                </a:solidFill>
              </a:rPr>
              <a:t>VP</a:t>
            </a:r>
          </a:p>
        </p:txBody>
      </p:sp>
      <p:pic>
        <p:nvPicPr>
          <p:cNvPr id="11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29576" cy="1371600"/>
          </a:xfrm>
        </p:spPr>
        <p:txBody>
          <a:bodyPr>
            <a:normAutofit/>
          </a:bodyPr>
          <a:lstStyle/>
          <a:p>
            <a:r>
              <a:rPr lang="cs-CZ" dirty="0"/>
              <a:t>přechody </a:t>
            </a:r>
            <a:br>
              <a:rPr lang="cs-CZ" dirty="0"/>
            </a:br>
            <a:r>
              <a:rPr lang="cs-CZ" sz="2200" dirty="0"/>
              <a:t>Poznámka: černá barva zábradlí v </a:t>
            </a:r>
            <a:r>
              <a:rPr lang="cs-CZ" sz="2200"/>
              <a:t>dopravní stavbě zde </a:t>
            </a:r>
            <a:r>
              <a:rPr lang="cs-CZ" sz="2200" dirty="0"/>
              <a:t>uŽivatelsky nevyhovující</a:t>
            </a: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18</a:t>
            </a:fld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6792028" y="1673159"/>
            <a:ext cx="844538" cy="1155498"/>
            <a:chOff x="4080656" y="1699692"/>
            <a:chExt cx="844538" cy="1155498"/>
          </a:xfrm>
        </p:grpSpPr>
        <p:cxnSp>
          <p:nvCxnSpPr>
            <p:cNvPr id="15" name="Přímá spojnice 14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9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620098"/>
          </a:xfrm>
        </p:spPr>
        <p:txBody>
          <a:bodyPr>
            <a:normAutofit/>
          </a:bodyPr>
          <a:lstStyle/>
          <a:p>
            <a:r>
              <a:rPr lang="cs-CZ" dirty="0"/>
              <a:t>KOMunikace pro chodce – chyby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2492896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cap="all" spc="-60" dirty="0">
              <a:solidFill>
                <a:srgbClr val="1F497D"/>
              </a:solidFill>
              <a:latin typeface="Arial Black"/>
              <a:ea typeface="+mj-ea"/>
              <a:cs typeface="+mj-cs"/>
            </a:endParaRPr>
          </a:p>
          <a:p>
            <a:r>
              <a:rPr lang="cs-CZ" sz="2000" cap="all" spc="-60" dirty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SP </a:t>
            </a:r>
            <a:r>
              <a:rPr lang="cs-CZ" sz="2000" b="1" dirty="0">
                <a:solidFill>
                  <a:schemeClr val="tx2"/>
                </a:solidFill>
                <a:latin typeface="+mj-lt"/>
              </a:rPr>
              <a:t>nekončí u vodicí linie, bariéra vytvořená prodejcem.</a:t>
            </a:r>
            <a:endParaRPr lang="cs-CZ" sz="2000" dirty="0">
              <a:latin typeface="+mj-lt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60232" y="1250876"/>
            <a:ext cx="1057250" cy="1224136"/>
            <a:chOff x="2699792" y="1916832"/>
            <a:chExt cx="1057250" cy="1224136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11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285720" y="1428736"/>
            <a:ext cx="92869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dirty="0">
              <a:solidFill>
                <a:schemeClr val="tx2"/>
              </a:solidFill>
              <a:latin typeface="Arial Black" pitchFamily="34" charset="0"/>
            </a:endParaRPr>
          </a:p>
          <a:p>
            <a:r>
              <a:rPr lang="cs-CZ" sz="3600" dirty="0">
                <a:solidFill>
                  <a:srgbClr val="FFFF00"/>
                </a:solidFill>
                <a:latin typeface="Arial Black" pitchFamily="34" charset="0"/>
              </a:rPr>
              <a:t>PŘÍSTUPNOST VEŘEJNÉHO  PROSTRANSTVÍ Z HLEDISKA NEVIDOMÝCH A SLABOZRAKÝCH</a:t>
            </a:r>
            <a:endParaRPr lang="cs-CZ" sz="3600" dirty="0">
              <a:solidFill>
                <a:srgbClr val="FFFF00"/>
              </a:solidFill>
            </a:endParaRPr>
          </a:p>
        </p:txBody>
      </p:sp>
      <p:pic>
        <p:nvPicPr>
          <p:cNvPr id="7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ota Chodov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4118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8596" y="3105835"/>
            <a:ext cx="4214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SP a VP v hrubší dlažbě,</a:t>
            </a:r>
          </a:p>
          <a:p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správně olemovány</a:t>
            </a:r>
            <a:r>
              <a:rPr lang="cs-CZ" sz="2000" b="1" dirty="0">
                <a:solidFill>
                  <a:srgbClr val="4F81BD">
                    <a:lumMod val="50000"/>
                  </a:srgbClr>
                </a:solidFill>
                <a:latin typeface="Arial Black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rovinnými deskami.</a:t>
            </a:r>
          </a:p>
          <a:p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VP musí odpovídat zkrácení nebo prodloužení dopravního značení V7 (tj. v ose tzv. “zebry“).</a:t>
            </a:r>
            <a:endParaRPr lang="cs-CZ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7615894" y="1052736"/>
            <a:ext cx="844538" cy="1155498"/>
            <a:chOff x="4080656" y="1699692"/>
            <a:chExt cx="844538" cy="1155498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152718"/>
            <a:ext cx="6286544" cy="1561770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pohybu </a:t>
            </a:r>
            <a:br>
              <a:rPr lang="cs-CZ" dirty="0"/>
            </a:br>
            <a:r>
              <a:rPr lang="cs-CZ" dirty="0"/>
              <a:t>k přechodu</a:t>
            </a:r>
            <a:br>
              <a:rPr lang="cs-CZ" dirty="0"/>
            </a:br>
            <a:r>
              <a:rPr lang="cs-CZ" dirty="0"/>
              <a:t>Chůze</a:t>
            </a:r>
            <a:r>
              <a:rPr lang="cs-CZ" sz="2700" dirty="0"/>
              <a:t>–podél signálního pásu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4" name="Obrázek 3" descr="chůze podél signálního pás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665304"/>
            <a:ext cx="6055928" cy="4500000"/>
          </a:xfrm>
          <a:prstGeom prst="rect">
            <a:avLst/>
          </a:prstGeom>
        </p:spPr>
      </p:pic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6792028" y="1673159"/>
            <a:ext cx="844538" cy="1155498"/>
            <a:chOff x="4080656" y="1699692"/>
            <a:chExt cx="844538" cy="1155498"/>
          </a:xfrm>
        </p:grpSpPr>
        <p:cxnSp>
          <p:nvCxnSpPr>
            <p:cNvPr id="7" name="Přímá spojnice 6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6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43692" cy="1371600"/>
          </a:xfrm>
        </p:spPr>
        <p:txBody>
          <a:bodyPr/>
          <a:lstStyle/>
          <a:p>
            <a:r>
              <a:rPr lang="cs-CZ" dirty="0"/>
              <a:t>přechody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2"/>
            <a:ext cx="749999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6895814" y="1193382"/>
            <a:ext cx="844538" cy="1155498"/>
            <a:chOff x="4080656" y="1699692"/>
            <a:chExt cx="844538" cy="1155498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204580"/>
          </a:xfrm>
        </p:spPr>
        <p:txBody>
          <a:bodyPr>
            <a:normAutofit/>
          </a:bodyPr>
          <a:lstStyle/>
          <a:p>
            <a:r>
              <a:rPr lang="cs-CZ" dirty="0"/>
              <a:t>Přechody PŘED a po Úpravě chyb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6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oto Chodov chodní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9150"/>
            <a:ext cx="2410544" cy="32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515719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j-lt"/>
              </a:rPr>
              <a:t>Vlevo nebezpečně „upravený“ přechod, nepoužitelný, až nebezpečný. Vpravo opravené řešení.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28596" y="3000372"/>
            <a:ext cx="1928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</a:t>
            </a:r>
          </a:p>
          <a:p>
            <a:endParaRPr lang="cs-CZ" sz="3600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1643050"/>
            <a:ext cx="5286412" cy="317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2718"/>
            <a:ext cx="8208912" cy="1371600"/>
          </a:xfrm>
        </p:spPr>
        <p:txBody>
          <a:bodyPr/>
          <a:lstStyle/>
          <a:p>
            <a:r>
              <a:rPr lang="cs-CZ" dirty="0"/>
              <a:t>Přechody – chyby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4" b="11852"/>
          <a:stretch/>
        </p:blipFill>
        <p:spPr bwMode="auto">
          <a:xfrm rot="10800000">
            <a:off x="214282" y="1714488"/>
            <a:ext cx="5438850" cy="34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3527" y="5385763"/>
            <a:ext cx="5663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j-lt"/>
              </a:rPr>
              <a:t>Nesprávný materiál hmatových prvků, </a:t>
            </a:r>
          </a:p>
          <a:p>
            <a:r>
              <a:rPr lang="cs-CZ" b="1" dirty="0">
                <a:solidFill>
                  <a:schemeClr val="tx2"/>
                </a:solidFill>
                <a:latin typeface="+mj-lt"/>
              </a:rPr>
              <a:t>nerozeznatelný, bez lemování, více chyb.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Obrázek 7" descr="IMG_3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375682" y="1982376"/>
            <a:ext cx="3857618" cy="2893214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798228" y="1279585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4399460" y="1351593"/>
            <a:ext cx="1057250" cy="1224136"/>
            <a:chOff x="2699792" y="1916832"/>
            <a:chExt cx="1057250" cy="1224136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3049"/>
            <a:ext cx="337499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Přechody – chyby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95536" y="2797472"/>
            <a:ext cx="34620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SP chybně – směrově </a:t>
            </a:r>
          </a:p>
          <a:p>
            <a:pPr lvl="0"/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navádí do vozovky, mimo vodorovně vyznačený přechod, více chyb.</a:t>
            </a:r>
            <a:endParaRPr lang="cs-CZ" sz="20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7092280" y="912250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96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044034"/>
          </a:xfrm>
        </p:spPr>
        <p:txBody>
          <a:bodyPr/>
          <a:lstStyle/>
          <a:p>
            <a:r>
              <a:rPr lang="cs-CZ" dirty="0"/>
              <a:t>Přechody – chyby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17410" name="Picture 2" descr="foto Ladvi-Praha8-prechod chy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142984"/>
            <a:ext cx="3358660" cy="4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544522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+mj-lt"/>
            </a:endParaRPr>
          </a:p>
          <a:p>
            <a:r>
              <a:rPr lang="cs-CZ" dirty="0">
                <a:solidFill>
                  <a:schemeClr val="tx2"/>
                </a:solidFill>
                <a:latin typeface="+mj-lt"/>
              </a:rPr>
              <a:t>Vlevo chybí lemování SP v mozaice chodníku, vpravo nebezpečné       směrové vedení SP směrem do vozovky, mimo osu přechodu.</a:t>
            </a:r>
            <a:endParaRPr lang="cs-CZ" dirty="0"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7635184" y="1471092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3204989" y="1484784"/>
            <a:ext cx="1057250" cy="1224136"/>
            <a:chOff x="2699792" y="1916832"/>
            <a:chExt cx="1057250" cy="1224136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79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29576" cy="990266"/>
          </a:xfrm>
        </p:spPr>
        <p:txBody>
          <a:bodyPr>
            <a:normAutofit/>
          </a:bodyPr>
          <a:lstStyle/>
          <a:p>
            <a:r>
              <a:rPr lang="cs-CZ" dirty="0"/>
              <a:t>Přechod – nepřístupný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544" y="1785926"/>
            <a:ext cx="43924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cs-CZ" sz="2400" b="1" dirty="0">
              <a:solidFill>
                <a:schemeClr val="tx2"/>
              </a:solidFill>
              <a:latin typeface="Arial Black" pitchFamily="34" charset="0"/>
            </a:endParaRPr>
          </a:p>
          <a:p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V praxi bezpečný a správně upravený a provedený prostor navazujícího chodníku, ale přechod využit jako nezákonné parkoviště. </a:t>
            </a:r>
          </a:p>
          <a:p>
            <a:r>
              <a:rPr lang="cs-CZ" sz="2000" b="1" dirty="0">
                <a:solidFill>
                  <a:schemeClr val="tx2"/>
                </a:solidFill>
                <a:latin typeface="Arial Black" pitchFamily="34" charset="0"/>
              </a:rPr>
              <a:t>Pro chodce velmi nebezpečné.</a:t>
            </a:r>
          </a:p>
          <a:p>
            <a:endParaRPr lang="cs-CZ" sz="2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7380312" y="852387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96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" descr="Vodici_pas_prechod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/>
          <a:stretch/>
        </p:blipFill>
        <p:spPr bwMode="auto">
          <a:xfrm>
            <a:off x="2267744" y="1683868"/>
            <a:ext cx="6348527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 rot="-836895">
            <a:off x="3086302" y="3527572"/>
            <a:ext cx="4144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varovný pás VP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214810" y="5265460"/>
            <a:ext cx="22860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  signální  pás SP 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14810" y="2214555"/>
            <a:ext cx="228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    </a:t>
            </a: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 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71472" y="404664"/>
            <a:ext cx="8176992" cy="1119654"/>
          </a:xfrm>
        </p:spPr>
        <p:txBody>
          <a:bodyPr>
            <a:normAutofit/>
          </a:bodyPr>
          <a:lstStyle/>
          <a:p>
            <a:r>
              <a:rPr lang="cs-CZ" dirty="0"/>
              <a:t>PŘECHODY SE SSZ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755576" y="3105835"/>
            <a:ext cx="1512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</a:rPr>
              <a:t>Správné navedení SP</a:t>
            </a:r>
            <a:endParaRPr lang="cs-CZ" dirty="0">
              <a:latin typeface="+mj-lt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020272" y="1240608"/>
            <a:ext cx="844538" cy="1155498"/>
            <a:chOff x="4080656" y="1699692"/>
            <a:chExt cx="844538" cy="1155498"/>
          </a:xfrm>
        </p:grpSpPr>
        <p:cxnSp>
          <p:nvCxnSpPr>
            <p:cNvPr id="12" name="Přímá spojnice 11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93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4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14810" y="2214555"/>
            <a:ext cx="228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    </a:t>
            </a: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 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       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71472" y="404664"/>
            <a:ext cx="8176992" cy="1119654"/>
          </a:xfrm>
        </p:spPr>
        <p:txBody>
          <a:bodyPr>
            <a:normAutofit fontScale="90000"/>
          </a:bodyPr>
          <a:lstStyle/>
          <a:p>
            <a:r>
              <a:rPr lang="cs-CZ" dirty="0"/>
              <a:t>PŘECHODY SE SSZ – </a:t>
            </a:r>
            <a:br>
              <a:rPr lang="cs-CZ" dirty="0"/>
            </a:br>
            <a:r>
              <a:rPr lang="cs-CZ" dirty="0"/>
              <a:t>akustická signalizace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5" y="1725169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18" y="1725169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3244334"/>
            <a:ext cx="1321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</a:rPr>
              <a:t>Dělený přechod</a:t>
            </a:r>
            <a:endParaRPr lang="cs-CZ" dirty="0">
              <a:latin typeface="+mj-lt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7167541" y="1228828"/>
            <a:ext cx="844538" cy="1155498"/>
            <a:chOff x="4080656" y="1699692"/>
            <a:chExt cx="844538" cy="1155498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9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2844" y="500043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  <a:latin typeface="+mj-lt"/>
            </a:endParaRPr>
          </a:p>
          <a:p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SJEDNOCENÁ ORGANIZACE NEVIDOMÝCH A SLABOZRAKÝCH ČR, z. s. </a:t>
            </a:r>
          </a:p>
          <a:p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(SONS ČR, z. s.)</a:t>
            </a:r>
            <a:endParaRPr lang="cs-CZ" altLang="cs-CZ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3" descr="son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143248"/>
            <a:ext cx="87136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 descr="Logo SONS&#10;"/>
          <p:cNvSpPr/>
          <p:nvPr/>
        </p:nvSpPr>
        <p:spPr>
          <a:xfrm>
            <a:off x="179513" y="2708920"/>
            <a:ext cx="87136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altLang="cs-CZ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  <p:sp>
        <p:nvSpPr>
          <p:cNvPr id="8" name="Obdélník 7"/>
          <p:cNvSpPr/>
          <p:nvPr/>
        </p:nvSpPr>
        <p:spPr>
          <a:xfrm>
            <a:off x="214282" y="2980015"/>
            <a:ext cx="857256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METODICKÉ CENTRUM ODSTRAŇOVÁNÍ BARIÉR</a:t>
            </a:r>
          </a:p>
        </p:txBody>
      </p:sp>
    </p:spTree>
    <p:extLst>
      <p:ext uri="{BB962C8B-B14F-4D97-AF65-F5344CB8AC3E}">
        <p14:creationId xmlns:p14="http://schemas.microsoft.com/office/powerpoint/2010/main" val="34975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57158" y="152718"/>
            <a:ext cx="8286808" cy="1276018"/>
          </a:xfrm>
        </p:spPr>
        <p:txBody>
          <a:bodyPr>
            <a:normAutofit/>
          </a:bodyPr>
          <a:lstStyle/>
          <a:p>
            <a:r>
              <a:rPr lang="cs-CZ" dirty="0"/>
              <a:t>PARDUBICE – aktualita – SSZ</a:t>
            </a:r>
            <a:br>
              <a:rPr lang="cs-CZ" dirty="0"/>
            </a:br>
            <a:r>
              <a:rPr lang="cs-CZ" sz="2800" dirty="0"/>
              <a:t>nutné dořešení BB </a:t>
            </a:r>
            <a:r>
              <a:rPr lang="cs-CZ" sz="2800" dirty="0" err="1"/>
              <a:t>úPRAV</a:t>
            </a:r>
            <a:r>
              <a:rPr lang="cs-CZ" sz="2800" dirty="0"/>
              <a:t> !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5" name="Obrázek 4" descr="Pardubice S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8000992" cy="4500558"/>
          </a:xfrm>
          <a:prstGeom prst="rect">
            <a:avLst/>
          </a:prstGeom>
        </p:spPr>
      </p:pic>
      <p:pic>
        <p:nvPicPr>
          <p:cNvPr id="8" name="Picture 4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52718"/>
            <a:ext cx="8208912" cy="1116042"/>
          </a:xfrm>
        </p:spPr>
        <p:txBody>
          <a:bodyPr>
            <a:normAutofit/>
          </a:bodyPr>
          <a:lstStyle/>
          <a:p>
            <a:r>
              <a:rPr lang="cs-CZ" dirty="0"/>
              <a:t>Přechody se ssz – chyby 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lum brigh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214422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5536" y="569675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</a:rPr>
              <a:t>Akustická signalizace na rušném místě obtížně slyšitelná. Délka přechodu nevýhodou. Nedotažené řešení úprav ukončení SP. </a:t>
            </a:r>
            <a:endParaRPr lang="cs-CZ" dirty="0">
              <a:latin typeface="+mj-lt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3298726" y="1345577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2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57158" y="1714489"/>
            <a:ext cx="41434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b="1" dirty="0">
              <a:solidFill>
                <a:srgbClr val="4F81BD">
                  <a:lumMod val="50000"/>
                </a:srgbClr>
              </a:solidFill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  <a:p>
            <a:pPr lvl="0"/>
            <a:endParaRPr lang="cs-CZ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85720" y="285728"/>
            <a:ext cx="84296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>
              <a:latin typeface="Arial Black" pitchFamily="34" charset="0"/>
            </a:endParaRPr>
          </a:p>
          <a:p>
            <a:r>
              <a:rPr lang="cs-CZ" sz="3600" dirty="0">
                <a:solidFill>
                  <a:schemeClr val="tx2"/>
                </a:solidFill>
                <a:latin typeface="Arial Black" pitchFamily="34" charset="0"/>
              </a:rPr>
              <a:t>NÁSTUPIŠTĚ – ZASTÁVKY A OZNAČNÍKY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3071834" cy="39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571473" y="3571876"/>
            <a:ext cx="300039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X</a:t>
            </a:r>
            <a:endParaRPr lang="cs-CZ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428736"/>
            <a:ext cx="3643338" cy="485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631987"/>
      </p:ext>
    </p:extLst>
  </p:cSld>
  <p:clrMapOvr>
    <a:masterClrMapping/>
  </p:clrMapOvr>
  <p:transition spd="slow" advClick="0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85720" y="152718"/>
            <a:ext cx="8572560" cy="6490992"/>
          </a:xfrm>
        </p:spPr>
        <p:txBody>
          <a:bodyPr>
            <a:normAutofit/>
          </a:bodyPr>
          <a:lstStyle/>
          <a:p>
            <a:r>
              <a:rPr lang="cs-CZ" dirty="0"/>
              <a:t>TERMINÁLy vlak a bus – </a:t>
            </a:r>
            <a:br>
              <a:rPr lang="cs-CZ" dirty="0"/>
            </a:br>
            <a:r>
              <a:rPr lang="cs-CZ" dirty="0"/>
              <a:t>(obecně) velká chybovost 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800" dirty="0"/>
              <a:t>není zajištěna: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- </a:t>
            </a:r>
            <a:r>
              <a:rPr lang="cs-CZ" sz="2800" dirty="0"/>
              <a:t>bezpečnost</a:t>
            </a:r>
            <a:br>
              <a:rPr lang="cs-CZ" sz="2800" dirty="0"/>
            </a:br>
            <a:r>
              <a:rPr lang="cs-CZ" sz="2800" dirty="0"/>
              <a:t>- provázanost </a:t>
            </a:r>
            <a:br>
              <a:rPr lang="cs-CZ" sz="2800" dirty="0"/>
            </a:br>
            <a:r>
              <a:rPr lang="cs-CZ" sz="2800" dirty="0"/>
              <a:t>- informace</a:t>
            </a:r>
            <a:br>
              <a:rPr lang="cs-CZ" sz="2800" dirty="0"/>
            </a:br>
            <a:r>
              <a:rPr lang="cs-CZ" sz="2800" dirty="0"/>
              <a:t>- orientace</a:t>
            </a:r>
            <a:br>
              <a:rPr lang="cs-CZ" sz="2800" dirty="0"/>
            </a:br>
            <a:r>
              <a:rPr lang="cs-CZ" sz="2800" dirty="0"/>
              <a:t>- funkčnost prvků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2000" dirty="0">
                <a:solidFill>
                  <a:srgbClr val="FF0000"/>
                </a:solidFill>
              </a:rPr>
              <a:t>malý příklad viz foto: jak najde </a:t>
            </a:r>
            <a:br>
              <a:rPr lang="cs-CZ" sz="2000" dirty="0">
                <a:solidFill>
                  <a:srgbClr val="FF0000"/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>nevidomý člověk označník? UVL?</a:t>
            </a:r>
            <a:br>
              <a:rPr lang="cs-CZ" sz="2000" dirty="0">
                <a:solidFill>
                  <a:srgbClr val="FF0000"/>
                </a:solidFill>
              </a:rPr>
            </a:b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6" name="Picture 3" descr="sons"/>
          <p:cNvPicPr>
            <a:picLocks noChangeAspect="1" noChangeArrowheads="1"/>
          </p:cNvPicPr>
          <p:nvPr/>
        </p:nvPicPr>
        <p:blipFill>
          <a:blip r:embed="rId2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Terminál chybně_otázka jak najít označní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8921" y="1949916"/>
            <a:ext cx="3107535" cy="4143380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6572264" y="1752600"/>
            <a:ext cx="1504936" cy="43735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7410490" y="1916832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64896" cy="1152128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Parkoviště, vyhrazená stání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230751"/>
            <a:ext cx="7072362" cy="49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2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57158" y="1714489"/>
            <a:ext cx="41434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b="1" dirty="0">
              <a:solidFill>
                <a:srgbClr val="4F81BD">
                  <a:lumMod val="50000"/>
                </a:srgbClr>
              </a:solidFill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85720" y="285728"/>
            <a:ext cx="84296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>
              <a:latin typeface="Arial Black" pitchFamily="34" charset="0"/>
            </a:endParaRPr>
          </a:p>
          <a:p>
            <a:r>
              <a:rPr lang="cs-CZ" sz="3600" dirty="0">
                <a:solidFill>
                  <a:schemeClr val="tx2"/>
                </a:solidFill>
                <a:latin typeface="Arial Black" pitchFamily="34" charset="0"/>
              </a:rPr>
              <a:t>PĚŠÍ ZÓNA – ROZLIŠENÍ VP, SP </a:t>
            </a:r>
          </a:p>
          <a:p>
            <a:r>
              <a:rPr lang="cs-CZ" sz="2800" dirty="0">
                <a:solidFill>
                  <a:schemeClr val="tx2"/>
                </a:solidFill>
                <a:latin typeface="Arial Black" pitchFamily="34" charset="0"/>
              </a:rPr>
              <a:t>Staveb. úpravy v souladu s dopr. značením</a:t>
            </a:r>
          </a:p>
        </p:txBody>
      </p:sp>
      <p:pic>
        <p:nvPicPr>
          <p:cNvPr id="9" name="Obrázek 8" descr="IMG_3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08500" y="2389240"/>
            <a:ext cx="4198810" cy="3500438"/>
          </a:xfrm>
          <a:prstGeom prst="rect">
            <a:avLst/>
          </a:prstGeom>
        </p:spPr>
      </p:pic>
      <p:pic>
        <p:nvPicPr>
          <p:cNvPr id="11" name="Picture 2" descr="D:\Uzivatel\Pictures\Nad ZámečnicíPraha5\IMG_20170905_090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40054"/>
            <a:ext cx="3527830" cy="41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31987"/>
      </p:ext>
    </p:extLst>
  </p:cSld>
  <p:clrMapOvr>
    <a:masterClrMapping/>
  </p:clrMapOvr>
  <p:transition spd="slow" advClick="0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2204712"/>
          </a:xfrm>
        </p:spPr>
        <p:txBody>
          <a:bodyPr>
            <a:normAutofit/>
          </a:bodyPr>
          <a:lstStyle/>
          <a:p>
            <a:r>
              <a:rPr lang="cs-CZ" dirty="0"/>
              <a:t>Mobiliář – kontejnery, koše – chyby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 Black" pitchFamily="34" charset="0"/>
              </a:rPr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foto Praha 8 kontejnery na tříděný odp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7006"/>
            <a:ext cx="3375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5536" y="3105835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</a:rPr>
              <a:t>Bariéry </a:t>
            </a:r>
          </a:p>
          <a:p>
            <a:r>
              <a:rPr lang="cs-CZ" dirty="0">
                <a:solidFill>
                  <a:schemeClr val="tx2"/>
                </a:solidFill>
                <a:latin typeface="+mj-lt"/>
              </a:rPr>
              <a:t>u vodící linie, zúžený průchozí profil a každý týden jinak…</a:t>
            </a:r>
            <a:endParaRPr lang="cs-CZ" dirty="0">
              <a:latin typeface="+mj-lt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7131273" y="1287866"/>
            <a:ext cx="1057250" cy="1224136"/>
            <a:chOff x="2699792" y="1916832"/>
            <a:chExt cx="1057250" cy="1224136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45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371600"/>
          </a:xfrm>
        </p:spPr>
        <p:txBody>
          <a:bodyPr/>
          <a:lstStyle/>
          <a:p>
            <a:r>
              <a:rPr lang="cs-CZ" dirty="0"/>
              <a:t>Mobiliář – stojany na kola PŘED a po úpravě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857364"/>
            <a:ext cx="262575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39552" y="5296304"/>
            <a:ext cx="7236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>
              <a:solidFill>
                <a:schemeClr val="tx2"/>
              </a:solidFill>
            </a:endParaRPr>
          </a:p>
          <a:p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Vlevo bez volného průchodu podél VL, </a:t>
            </a:r>
          </a:p>
          <a:p>
            <a:r>
              <a:rPr lang="cs-CZ" b="1" dirty="0">
                <a:solidFill>
                  <a:schemeClr val="tx2"/>
                </a:solidFill>
                <a:latin typeface="+mj-lt"/>
              </a:rPr>
              <a:t> vpravo opravené umístění stojanů.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85786" y="2357431"/>
            <a:ext cx="20717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</a:t>
            </a:r>
          </a:p>
          <a:p>
            <a:endParaRPr lang="cs-CZ" sz="3600" dirty="0"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1142984"/>
            <a:ext cx="3280565" cy="437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50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371600"/>
          </a:xfrm>
        </p:spPr>
        <p:txBody>
          <a:bodyPr>
            <a:normAutofit/>
          </a:bodyPr>
          <a:lstStyle/>
          <a:p>
            <a:r>
              <a:rPr lang="cs-CZ" dirty="0"/>
              <a:t>Mobiliář – stojany na kola – dobré řešení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3074" name="Picture 2" descr=" "/>
          <p:cNvPicPr>
            <a:picLocks noChangeAspect="1" noChangeArrowheads="1"/>
          </p:cNvPicPr>
          <p:nvPr/>
        </p:nvPicPr>
        <p:blipFill>
          <a:blip r:embed="rId3" cstate="print">
            <a:lum brigh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749999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01080" cy="847390"/>
          </a:xfrm>
        </p:spPr>
        <p:txBody>
          <a:bodyPr>
            <a:normAutofit/>
          </a:bodyPr>
          <a:lstStyle/>
          <a:p>
            <a:r>
              <a:rPr lang="cs-CZ" dirty="0"/>
              <a:t>Mobiliář – kola, UVL chybně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IMG_3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750463" y="1750207"/>
            <a:ext cx="4857784" cy="3643338"/>
          </a:xfrm>
          <a:prstGeom prst="rect">
            <a:avLst/>
          </a:prstGeom>
        </p:spPr>
      </p:pic>
      <p:pic>
        <p:nvPicPr>
          <p:cNvPr id="9" name="Obrázek 8" descr="IMG_37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6813" y="1812707"/>
            <a:ext cx="4786282" cy="3589712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7294600" y="1366993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2979760" y="1229305"/>
            <a:ext cx="1057250" cy="1224136"/>
            <a:chOff x="2699792" y="1916832"/>
            <a:chExt cx="1057250" cy="1224136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42910" y="214291"/>
            <a:ext cx="8143932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cs-CZ" altLang="cs-CZ" sz="40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sz="2800" dirty="0">
                <a:solidFill>
                  <a:schemeClr val="tx2"/>
                </a:solidFill>
                <a:latin typeface="Arial Black" pitchFamily="34" charset="0"/>
              </a:rPr>
              <a:t>PŘÍSTUPNOST VEŘEJNÉHO  PROSTRANSTVÍ Z HLEDISKA NEVIDOMÝCH A SLABOZRAKÝCH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cs-CZ" sz="2800" dirty="0">
              <a:solidFill>
                <a:schemeClr val="tx2"/>
              </a:solidFill>
              <a:latin typeface="Arial Black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sz="2400" cap="all" dirty="0">
                <a:solidFill>
                  <a:schemeClr val="tx2"/>
                </a:solidFill>
                <a:latin typeface="Arial Black" pitchFamily="34" charset="0"/>
              </a:rPr>
              <a:t>Témata:</a:t>
            </a: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</a:pPr>
            <a:r>
              <a:rPr lang="cs-CZ" altLang="cs-CZ" sz="2000" b="1" cap="all" dirty="0">
                <a:solidFill>
                  <a:schemeClr val="tx2"/>
                </a:solidFill>
                <a:latin typeface="+mj-lt"/>
              </a:rPr>
              <a:t>uživatelské POTŘEBY osob se zrakovým postižením při pohybu ve veřejném prostoru bez bariér (BB)</a:t>
            </a: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</a:pPr>
            <a:r>
              <a:rPr lang="cs-CZ" altLang="cs-CZ" sz="2000" b="1" cap="all" dirty="0">
                <a:solidFill>
                  <a:schemeClr val="tx2"/>
                </a:solidFill>
                <a:latin typeface="+mj-lt"/>
              </a:rPr>
              <a:t>VEŘEJNÝ PROSTOR – komentář k aktuálním překážkám </a:t>
            </a: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</a:pPr>
            <a:r>
              <a:rPr lang="cs-CZ" altLang="cs-CZ" sz="2000" b="1" cap="all" dirty="0">
                <a:solidFill>
                  <a:schemeClr val="tx2"/>
                </a:solidFill>
                <a:latin typeface="+mj-lt"/>
              </a:rPr>
              <a:t>Mikromobilita – BEZ BARIÉR</a:t>
            </a: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</a:pPr>
            <a:r>
              <a:rPr lang="cs-CZ" altLang="cs-CZ" sz="2000" b="1" cap="all" dirty="0">
                <a:solidFill>
                  <a:schemeClr val="tx2"/>
                </a:solidFill>
                <a:latin typeface="+mj-lt"/>
              </a:rPr>
              <a:t>POŽADAVKY LEGISLATIVY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cs-CZ" altLang="cs-CZ" sz="2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371600"/>
          </a:xfrm>
        </p:spPr>
        <p:txBody>
          <a:bodyPr>
            <a:normAutofit/>
          </a:bodyPr>
          <a:lstStyle/>
          <a:p>
            <a:r>
              <a:rPr lang="cs-CZ" dirty="0"/>
              <a:t>Pochybení, Organizační opatření a nevstřícnost 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807656"/>
            <a:ext cx="3738650" cy="42255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807656"/>
            <a:ext cx="4289003" cy="4203406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3226718" y="1556792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Skupina 10"/>
          <p:cNvGrpSpPr/>
          <p:nvPr/>
        </p:nvGrpSpPr>
        <p:grpSpPr>
          <a:xfrm>
            <a:off x="7452320" y="1700808"/>
            <a:ext cx="1057250" cy="1224136"/>
            <a:chOff x="2699792" y="1916832"/>
            <a:chExt cx="1057250" cy="1224136"/>
          </a:xfrm>
        </p:grpSpPr>
        <p:cxnSp>
          <p:nvCxnSpPr>
            <p:cNvPr id="12" name="Přímá spojnice 11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371600"/>
          </a:xfrm>
        </p:spPr>
        <p:txBody>
          <a:bodyPr>
            <a:normAutofit/>
          </a:bodyPr>
          <a:lstStyle/>
          <a:p>
            <a:r>
              <a:rPr lang="cs-CZ" dirty="0"/>
              <a:t>PŘEDZAHRÁDKY – chybně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IMG_37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00034" y="2357430"/>
            <a:ext cx="4000496" cy="3000372"/>
          </a:xfrm>
          <a:prstGeom prst="rect">
            <a:avLst/>
          </a:prstGeom>
        </p:spPr>
      </p:pic>
      <p:pic>
        <p:nvPicPr>
          <p:cNvPr id="8" name="Obrázek 7" descr="IMG_3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571999" y="2357430"/>
            <a:ext cx="4000528" cy="3000396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161205" y="2004515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3250574" y="2004515"/>
            <a:ext cx="1057250" cy="1224136"/>
            <a:chOff x="2699792" y="1916832"/>
            <a:chExt cx="1057250" cy="1224136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371600"/>
          </a:xfrm>
        </p:spPr>
        <p:txBody>
          <a:bodyPr>
            <a:normAutofit/>
          </a:bodyPr>
          <a:lstStyle/>
          <a:p>
            <a:r>
              <a:rPr lang="cs-CZ" dirty="0"/>
              <a:t>PŘEDZAHRÁDKY, mobiliář – vhodné řešení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IMG_3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406" y="2714620"/>
            <a:ext cx="4000528" cy="3000396"/>
          </a:xfrm>
          <a:prstGeom prst="rect">
            <a:avLst/>
          </a:prstGeom>
        </p:spPr>
      </p:pic>
      <p:pic>
        <p:nvPicPr>
          <p:cNvPr id="11" name="Obrázek 10" descr="IMG_3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000496" y="3214686"/>
            <a:ext cx="3786182" cy="2839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2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57158" y="1714489"/>
            <a:ext cx="41434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b="1" dirty="0">
              <a:solidFill>
                <a:srgbClr val="4F81BD">
                  <a:lumMod val="50000"/>
                </a:srgbClr>
              </a:solidFill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  <a:p>
            <a:pPr lvl="0"/>
            <a:endParaRPr lang="cs-CZ" sz="2000" b="1" dirty="0">
              <a:solidFill>
                <a:srgbClr val="4F81B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85721" y="0"/>
            <a:ext cx="82153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>
              <a:solidFill>
                <a:schemeClr val="tx2"/>
              </a:solidFill>
              <a:latin typeface="Arial Black" pitchFamily="34" charset="0"/>
            </a:endParaRPr>
          </a:p>
          <a:p>
            <a:r>
              <a:rPr lang="cs-CZ" sz="3600" dirty="0">
                <a:solidFill>
                  <a:schemeClr val="tx2"/>
                </a:solidFill>
                <a:latin typeface="Arial Black" pitchFamily="34" charset="0"/>
              </a:rPr>
              <a:t>SCHODIŠTĚ – KONTRAST</a:t>
            </a:r>
          </a:p>
          <a:p>
            <a:endParaRPr lang="cs-CZ" sz="3600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sz="3600" dirty="0">
              <a:solidFill>
                <a:schemeClr val="tx2"/>
              </a:solidFill>
              <a:latin typeface="Arial Black" pitchFamily="34" charset="0"/>
            </a:endParaRPr>
          </a:p>
          <a:p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IMG_3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26249" y="2155019"/>
            <a:ext cx="4667253" cy="350044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57158" y="3071810"/>
            <a:ext cx="66437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</a:t>
            </a:r>
            <a:endParaRPr lang="cs-CZ" sz="3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2080965" y="91654957"/>
            <a:ext cx="3286139" cy="54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4995"/>
          <a:stretch>
            <a:fillRect/>
          </a:stretch>
        </p:blipFill>
        <p:spPr bwMode="auto">
          <a:xfrm>
            <a:off x="4714876" y="1714488"/>
            <a:ext cx="2857520" cy="451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631987"/>
      </p:ext>
    </p:extLst>
  </p:cSld>
  <p:clrMapOvr>
    <a:masterClrMapping/>
  </p:clrMapOvr>
  <p:transition spd="slow" advClick="0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58204" cy="177608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Schodiště </a:t>
            </a:r>
            <a:br>
              <a:rPr lang="cs-CZ" dirty="0"/>
            </a:br>
            <a:r>
              <a:rPr lang="cs-CZ" dirty="0"/>
              <a:t>s proměnlivou výškou stupně – chybné A NEBEZPEČNÉ řešení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 descr="zapuštěné scho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2" y="1928802"/>
            <a:ext cx="2460129" cy="4373563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6" name="Obrázek 5" descr="Schodiště z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928802"/>
            <a:ext cx="2451216" cy="435771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000760" y="2758213"/>
            <a:ext cx="27860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cap="all" spc="-60" dirty="0">
                <a:solidFill>
                  <a:srgbClr val="1F497D"/>
                </a:solidFill>
                <a:latin typeface="Arial Black"/>
                <a:ea typeface="+mj-ea"/>
                <a:cs typeface="+mj-cs"/>
              </a:rPr>
              <a:t>Více chyB: nevyužitelná UVL </a:t>
            </a:r>
          </a:p>
          <a:p>
            <a:r>
              <a:rPr lang="cs-CZ" sz="2000" cap="all" spc="-60" dirty="0">
                <a:solidFill>
                  <a:srgbClr val="1F497D"/>
                </a:solidFill>
                <a:latin typeface="Arial Black"/>
                <a:ea typeface="+mj-ea"/>
                <a:cs typeface="+mj-cs"/>
              </a:rPr>
              <a:t>BEZ průchozího prostoru,</a:t>
            </a:r>
          </a:p>
          <a:p>
            <a:r>
              <a:rPr lang="cs-CZ" sz="2000" cap="all" spc="-60" dirty="0">
                <a:solidFill>
                  <a:srgbClr val="1F497D"/>
                </a:solidFill>
                <a:latin typeface="Arial Black"/>
                <a:ea typeface="+mj-ea"/>
                <a:cs typeface="+mj-cs"/>
              </a:rPr>
              <a:t>bez hmatového kontrastu, </a:t>
            </a:r>
          </a:p>
          <a:p>
            <a:r>
              <a:rPr lang="cs-CZ" sz="2000" cap="all" spc="-60" dirty="0">
                <a:solidFill>
                  <a:srgbClr val="1F497D"/>
                </a:solidFill>
                <a:latin typeface="Arial Black"/>
                <a:ea typeface="+mj-ea"/>
                <a:cs typeface="+mj-cs"/>
              </a:rPr>
              <a:t>chybí lemovánÍ Hladkou dlažbou…</a:t>
            </a:r>
            <a:endParaRPr lang="cs-CZ" sz="2000" dirty="0"/>
          </a:p>
        </p:txBody>
      </p:sp>
      <p:pic>
        <p:nvPicPr>
          <p:cNvPr id="8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2411760" y="1990468"/>
            <a:ext cx="1057250" cy="1224136"/>
            <a:chOff x="2699792" y="1916832"/>
            <a:chExt cx="1057250" cy="1224136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4933564" y="1960453"/>
            <a:ext cx="1150604" cy="1224136"/>
            <a:chOff x="2802632" y="1916832"/>
            <a:chExt cx="1150604" cy="1224136"/>
          </a:xfrm>
        </p:grpSpPr>
        <p:cxnSp>
          <p:nvCxnSpPr>
            <p:cNvPr id="13" name="Přímá spojnice 12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 flipV="1">
              <a:off x="2895986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29642" cy="1490332"/>
          </a:xfrm>
        </p:spPr>
        <p:txBody>
          <a:bodyPr>
            <a:normAutofit fontScale="90000"/>
          </a:bodyPr>
          <a:lstStyle/>
          <a:p>
            <a:r>
              <a:rPr lang="cs-CZ" dirty="0"/>
              <a:t>Schodiště – hrubé a nebezpečné chyby </a:t>
            </a:r>
            <a:r>
              <a:rPr lang="cs-CZ" dirty="0">
                <a:solidFill>
                  <a:srgbClr val="FF0000"/>
                </a:solidFill>
              </a:rPr>
              <a:t>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700" dirty="0">
                <a:solidFill>
                  <a:srgbClr val="FF0000"/>
                </a:solidFill>
              </a:rPr>
              <a:t>řešení dodatečných úprav složité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7" name="Zástupný symbol pro obsah 6" descr="Schodiště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6539999" cy="4744263"/>
          </a:xfrm>
        </p:spPr>
      </p:pic>
      <p:pic>
        <p:nvPicPr>
          <p:cNvPr id="8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5652120" y="3573016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1714488"/>
          </a:xfrm>
        </p:spPr>
        <p:txBody>
          <a:bodyPr>
            <a:normAutofit/>
          </a:bodyPr>
          <a:lstStyle/>
          <a:p>
            <a:r>
              <a:rPr lang="cs-CZ" dirty="0"/>
              <a:t>Schodiště v prostoru </a:t>
            </a:r>
            <a:br>
              <a:rPr lang="cs-CZ" dirty="0"/>
            </a:br>
            <a:r>
              <a:rPr lang="cs-CZ" sz="3100" dirty="0"/>
              <a:t>– bez zabezpečení podchozí výšky – CHYBNĚ, </a:t>
            </a:r>
            <a:r>
              <a:rPr lang="cs-CZ" sz="3100" dirty="0" err="1"/>
              <a:t>nebeZPEčné</a:t>
            </a:r>
            <a:r>
              <a:rPr lang="cs-CZ" sz="3100" dirty="0"/>
              <a:t> </a:t>
            </a:r>
            <a:endParaRPr lang="cs-CZ" sz="3100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6" y="1619208"/>
            <a:ext cx="3445844" cy="45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Schod nez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1421" y="1643050"/>
            <a:ext cx="2611952" cy="4643471"/>
          </a:xfrm>
          <a:prstGeom prst="rect">
            <a:avLst/>
          </a:prstGeom>
        </p:spPr>
      </p:pic>
      <p:pic>
        <p:nvPicPr>
          <p:cNvPr id="7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7028196" y="1619208"/>
            <a:ext cx="1057250" cy="1224136"/>
            <a:chOff x="2699792" y="1916832"/>
            <a:chExt cx="1057250" cy="1224136"/>
          </a:xfrm>
        </p:grpSpPr>
        <p:cxnSp>
          <p:nvCxnSpPr>
            <p:cNvPr id="9" name="Přímá spojnice 8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Skupina 10"/>
          <p:cNvGrpSpPr/>
          <p:nvPr/>
        </p:nvGrpSpPr>
        <p:grpSpPr>
          <a:xfrm>
            <a:off x="3396214" y="1573179"/>
            <a:ext cx="1057250" cy="1224136"/>
            <a:chOff x="2699792" y="1916832"/>
            <a:chExt cx="1057250" cy="1224136"/>
          </a:xfrm>
        </p:grpSpPr>
        <p:cxnSp>
          <p:nvCxnSpPr>
            <p:cNvPr id="12" name="Přímá spojnice 11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Prosklené plochy – CHYBÍ kontrast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5" name="Obrázek 4" descr="Prosklení kontrast vst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8001057" cy="4500594"/>
          </a:xfrm>
          <a:prstGeom prst="rect">
            <a:avLst/>
          </a:prstGeom>
        </p:spPr>
      </p:pic>
      <p:pic>
        <p:nvPicPr>
          <p:cNvPr id="6" name="Picture 4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732240" y="1196752"/>
            <a:ext cx="1057250" cy="1224136"/>
            <a:chOff x="2699792" y="1916832"/>
            <a:chExt cx="1057250" cy="1224136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728" y="152718"/>
            <a:ext cx="6143668" cy="1371600"/>
          </a:xfrm>
        </p:spPr>
        <p:txBody>
          <a:bodyPr/>
          <a:lstStyle/>
          <a:p>
            <a:r>
              <a:rPr lang="cs-CZ" dirty="0"/>
              <a:t>Prosklené plochy – CHYBÍ kontrast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4" name="Obrázek 3" descr="Prosklení kontrast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500174"/>
            <a:ext cx="2857520" cy="5080036"/>
          </a:xfrm>
          <a:prstGeom prst="rect">
            <a:avLst/>
          </a:prstGeom>
        </p:spPr>
      </p:pic>
      <p:pic>
        <p:nvPicPr>
          <p:cNvPr id="5" name="Obrázek 4" descr="Přístřešek kontrast.jpg"/>
          <p:cNvPicPr>
            <a:picLocks noChangeAspect="1"/>
          </p:cNvPicPr>
          <p:nvPr/>
        </p:nvPicPr>
        <p:blipFill>
          <a:blip r:embed="rId3" cstate="print">
            <a:lum bright="21000"/>
          </a:blip>
          <a:stretch>
            <a:fillRect/>
          </a:stretch>
        </p:blipFill>
        <p:spPr>
          <a:xfrm>
            <a:off x="1785918" y="1714488"/>
            <a:ext cx="2736968" cy="4865722"/>
          </a:xfrm>
          <a:prstGeom prst="rect">
            <a:avLst/>
          </a:prstGeom>
        </p:spPr>
      </p:pic>
      <p:pic>
        <p:nvPicPr>
          <p:cNvPr id="6" name="Picture 4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905053" y="1671028"/>
            <a:ext cx="1057250" cy="1224136"/>
            <a:chOff x="2699792" y="1916832"/>
            <a:chExt cx="1057250" cy="1224136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Skupina 9"/>
          <p:cNvGrpSpPr/>
          <p:nvPr/>
        </p:nvGrpSpPr>
        <p:grpSpPr>
          <a:xfrm>
            <a:off x="3800502" y="1738287"/>
            <a:ext cx="1057250" cy="1224136"/>
            <a:chOff x="2699792" y="1916832"/>
            <a:chExt cx="1057250" cy="1224136"/>
          </a:xfrm>
        </p:grpSpPr>
        <p:cxnSp>
          <p:nvCxnSpPr>
            <p:cNvPr id="11" name="Přímá spojnice 10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58246" cy="1500198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Majáčky – Výtahy a eskalátory osazení s ohledem na prostorovou orientaci</a:t>
            </a:r>
            <a:endParaRPr lang="cs-CZ" sz="31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666444"/>
            <a:ext cx="3482157" cy="46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628800"/>
            <a:ext cx="3495040" cy="46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7417926" y="1660387"/>
            <a:ext cx="844538" cy="1155498"/>
            <a:chOff x="4080656" y="1699692"/>
            <a:chExt cx="844538" cy="1155498"/>
          </a:xfrm>
        </p:grpSpPr>
        <p:cxnSp>
          <p:nvCxnSpPr>
            <p:cNvPr id="8" name="Přímá spojnice 7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Skupina 9"/>
          <p:cNvGrpSpPr/>
          <p:nvPr/>
        </p:nvGrpSpPr>
        <p:grpSpPr>
          <a:xfrm>
            <a:off x="3786965" y="1606285"/>
            <a:ext cx="844538" cy="1155498"/>
            <a:chOff x="4080656" y="1699692"/>
            <a:chExt cx="844538" cy="1155498"/>
          </a:xfrm>
        </p:grpSpPr>
        <p:cxnSp>
          <p:nvCxnSpPr>
            <p:cNvPr id="11" name="Přímá spojnice 10"/>
            <p:cNvCxnSpPr/>
            <p:nvPr/>
          </p:nvCxnSpPr>
          <p:spPr>
            <a:xfrm flipV="1">
              <a:off x="4402832" y="1699692"/>
              <a:ext cx="522362" cy="1155498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 flipV="1">
              <a:off x="4080656" y="2199545"/>
              <a:ext cx="366142" cy="586702"/>
            </a:xfrm>
            <a:prstGeom prst="line">
              <a:avLst/>
            </a:prstGeom>
            <a:ln w="177800">
              <a:solidFill>
                <a:srgbClr val="92D05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15436" cy="2071702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28596" y="2571744"/>
            <a:ext cx="8286808" cy="3929090"/>
          </a:xfrm>
        </p:spPr>
        <p:txBody>
          <a:bodyPr>
            <a:normAutofit fontScale="55000" lnSpcReduction="20000"/>
          </a:bodyPr>
          <a:lstStyle/>
          <a:p>
            <a:endParaRPr lang="cs-CZ" sz="1700" dirty="0">
              <a:solidFill>
                <a:schemeClr val="tx2"/>
              </a:solidFill>
              <a:latin typeface="+mj-lt"/>
            </a:endParaRPr>
          </a:p>
          <a:p>
            <a:r>
              <a:rPr lang="cs-CZ" sz="3200" dirty="0">
                <a:solidFill>
                  <a:srgbClr val="FF0000"/>
                </a:solidFill>
                <a:latin typeface="+mj-lt"/>
              </a:rPr>
              <a:t>PRINCIPY</a:t>
            </a:r>
          </a:p>
          <a:p>
            <a:r>
              <a:rPr lang="cs-CZ" sz="3200" dirty="0">
                <a:solidFill>
                  <a:schemeClr val="tx2"/>
                </a:solidFill>
                <a:latin typeface="+mj-lt"/>
              </a:rPr>
              <a:t>Zajištění prostorové orientace – vodicí linie, hmatové prvky, orientační body a znaky, akustický orientační a informační systém</a:t>
            </a:r>
          </a:p>
          <a:p>
            <a:r>
              <a:rPr lang="cs-CZ" sz="3200" dirty="0">
                <a:solidFill>
                  <a:schemeClr val="tx2"/>
                </a:solidFill>
                <a:latin typeface="+mj-lt"/>
              </a:rPr>
              <a:t>Samostatný a bezpečný pohyb bez vizuální kontroly s využitím pomůcek: bílá hůl, vysílačka, vodící pes</a:t>
            </a:r>
          </a:p>
          <a:p>
            <a:r>
              <a:rPr lang="cs-CZ" sz="3200" dirty="0">
                <a:solidFill>
                  <a:srgbClr val="FF0000"/>
                </a:solidFill>
                <a:latin typeface="+mj-lt"/>
              </a:rPr>
              <a:t>PODMÍNKY</a:t>
            </a:r>
          </a:p>
          <a:p>
            <a:r>
              <a:rPr lang="cs-CZ" sz="3200" dirty="0">
                <a:solidFill>
                  <a:schemeClr val="tx2"/>
                </a:solidFill>
                <a:latin typeface="+mj-lt"/>
              </a:rPr>
              <a:t>Hmatové prvky jasné, srozumitelné, hmatově i podle potřeby barevně kontrastní, v dostatečném množství  </a:t>
            </a:r>
          </a:p>
          <a:p>
            <a:r>
              <a:rPr lang="cs-CZ" sz="3200" dirty="0">
                <a:solidFill>
                  <a:srgbClr val="FF0000"/>
                </a:solidFill>
                <a:latin typeface="+mj-lt"/>
              </a:rPr>
              <a:t>Bezpečná šířka volných průchodů podél vodicích linií – průchozí profil, dostatečná průchozí výška, požadovaná kvalita povrchu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0" y="152400"/>
            <a:ext cx="850109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all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36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214282" y="285728"/>
            <a:ext cx="8715436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 1. UŽIVATELSKÉ POTŘEBY</a:t>
            </a:r>
          </a:p>
          <a:p>
            <a:endParaRPr lang="cs-CZ" sz="2800" b="1" dirty="0">
              <a:solidFill>
                <a:srgbClr val="FF0000"/>
              </a:solidFill>
              <a:latin typeface="+mj-lt"/>
            </a:endParaRPr>
          </a:p>
          <a:p>
            <a:r>
              <a:rPr lang="cs-CZ" sz="3200" b="1" dirty="0">
                <a:solidFill>
                  <a:schemeClr val="tx2"/>
                </a:solidFill>
                <a:latin typeface="+mj-lt"/>
              </a:rPr>
              <a:t>         </a:t>
            </a:r>
            <a:r>
              <a:rPr lang="cs-CZ" sz="3200" b="1" dirty="0">
                <a:solidFill>
                  <a:srgbClr val="FF0000"/>
                </a:solidFill>
                <a:latin typeface="+mj-lt"/>
              </a:rPr>
              <a:t>DOSTUPNOST </a:t>
            </a:r>
            <a:br>
              <a:rPr lang="cs-CZ" sz="3200" b="1" dirty="0">
                <a:solidFill>
                  <a:srgbClr val="FF0000"/>
                </a:solidFill>
                <a:latin typeface="+mj-lt"/>
              </a:rPr>
            </a:br>
            <a:r>
              <a:rPr lang="cs-CZ" sz="3200" b="1" dirty="0">
                <a:solidFill>
                  <a:srgbClr val="FF0000"/>
                </a:solidFill>
                <a:latin typeface="+mj-lt"/>
              </a:rPr>
              <a:t>         DOHLEDATELNOST</a:t>
            </a:r>
            <a:br>
              <a:rPr lang="cs-CZ" sz="3200" b="1" dirty="0">
                <a:solidFill>
                  <a:srgbClr val="FF0000"/>
                </a:solidFill>
                <a:latin typeface="+mj-lt"/>
              </a:rPr>
            </a:br>
            <a:r>
              <a:rPr lang="cs-CZ" sz="3200" b="1" dirty="0">
                <a:solidFill>
                  <a:srgbClr val="FF0000"/>
                </a:solidFill>
                <a:latin typeface="+mj-lt"/>
              </a:rPr>
              <a:t>         ORIENTACE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428596" y="10715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Šipka doprava 11"/>
          <p:cNvSpPr/>
          <p:nvPr/>
        </p:nvSpPr>
        <p:spPr>
          <a:xfrm>
            <a:off x="428596" y="16430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ousměrná vodorovná šipka 12"/>
          <p:cNvSpPr/>
          <p:nvPr/>
        </p:nvSpPr>
        <p:spPr>
          <a:xfrm>
            <a:off x="285720" y="221455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01080" cy="2276150"/>
          </a:xfrm>
        </p:spPr>
        <p:txBody>
          <a:bodyPr>
            <a:normAutofit/>
          </a:bodyPr>
          <a:lstStyle/>
          <a:p>
            <a:r>
              <a:rPr lang="cs-CZ" dirty="0"/>
              <a:t>DETAILY STAVEB – </a:t>
            </a:r>
            <a:br>
              <a:rPr lang="cs-CZ" dirty="0"/>
            </a:br>
            <a:r>
              <a:rPr lang="cs-CZ" dirty="0"/>
              <a:t>štítky na dveřích, tlačítka výtahů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4" name="Obrázek 3" descr="Haptické štít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99402"/>
            <a:ext cx="3929090" cy="2997950"/>
          </a:xfrm>
          <a:prstGeom prst="rect">
            <a:avLst/>
          </a:prstGeom>
        </p:spPr>
      </p:pic>
      <p:pic>
        <p:nvPicPr>
          <p:cNvPr id="5" name="Picture 3" descr="D:\Uzivatel\Desktop\ILUSTRAČNÍ FOTA\Výtahy ovladače\P103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035488" cy="30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4987877"/>
            <a:ext cx="1718301" cy="16094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139952" y="5291916"/>
            <a:ext cx="2952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www.1url.cz/@stitkyhmat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401080" cy="264318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informační cedule – požadavky</a:t>
            </a:r>
            <a:br>
              <a:rPr lang="cs-CZ" dirty="0"/>
            </a:br>
            <a:r>
              <a:rPr lang="cs-CZ" sz="2400" dirty="0"/>
              <a:t>- čitelné i pro slabozraké</a:t>
            </a:r>
            <a:br>
              <a:rPr lang="cs-CZ" sz="2400" dirty="0"/>
            </a:br>
            <a:r>
              <a:rPr lang="cs-CZ" sz="2400" dirty="0"/>
              <a:t>- informace musí mít i nevidomí</a:t>
            </a:r>
            <a:br>
              <a:rPr lang="cs-CZ" sz="2400" dirty="0"/>
            </a:br>
            <a:r>
              <a:rPr lang="cs-CZ" sz="2400" dirty="0"/>
              <a:t>- umístění panelů nesmí omezovat jejich pohyb 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JIS PRAHA V NÁVRHU: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4" name="Obrázek 3" descr="Pardubice in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2055778"/>
            <a:ext cx="2500330" cy="4445031"/>
          </a:xfrm>
          <a:prstGeom prst="rect">
            <a:avLst/>
          </a:prstGeom>
        </p:spPr>
      </p:pic>
      <p:pic>
        <p:nvPicPr>
          <p:cNvPr id="7" name="Obrázek 6" descr="JIS venkovní.jpg"/>
          <p:cNvPicPr>
            <a:picLocks noChangeAspect="1"/>
          </p:cNvPicPr>
          <p:nvPr/>
        </p:nvPicPr>
        <p:blipFill>
          <a:blip r:embed="rId3" cstate="print"/>
          <a:srcRect l="31481" t="32292" r="3703" b="39583"/>
          <a:stretch>
            <a:fillRect/>
          </a:stretch>
        </p:blipFill>
        <p:spPr>
          <a:xfrm>
            <a:off x="428596" y="2571744"/>
            <a:ext cx="4630240" cy="35719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429256" y="3596160"/>
            <a:ext cx="371474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X</a:t>
            </a:r>
            <a:endParaRPr lang="cs-CZ" sz="2800" dirty="0">
              <a:latin typeface="Arial Black" pitchFamily="34" charset="0"/>
            </a:endParaRPr>
          </a:p>
        </p:txBody>
      </p:sp>
      <p:pic>
        <p:nvPicPr>
          <p:cNvPr id="11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158" y="357166"/>
            <a:ext cx="8501122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3. MIKROMOBILITA BEZ BARIÉR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Problematika sdílených kol, elektrokoloběžek  – jejich nezákonný pohyb a odkládání na chodníku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cs-CZ" altLang="cs-CZ" sz="36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cs-CZ" altLang="cs-CZ" sz="3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52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42844" y="-6866126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7158" y="1285860"/>
            <a:ext cx="83582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Výňatek ze zákona o provozu na pozemních komunikacích 361/2000 Sb.</a:t>
            </a:r>
          </a:p>
          <a:p>
            <a:endParaRPr lang="cs-CZ" b="1" dirty="0"/>
          </a:p>
          <a:p>
            <a:r>
              <a:rPr lang="cs-CZ" b="1" dirty="0"/>
              <a:t>Jízda na jízdním kole</a:t>
            </a:r>
          </a:p>
          <a:p>
            <a:r>
              <a:rPr lang="cs-CZ" b="1" dirty="0"/>
              <a:t>§ 57</a:t>
            </a:r>
            <a:endParaRPr lang="cs-CZ" dirty="0"/>
          </a:p>
          <a:p>
            <a:r>
              <a:rPr lang="cs-CZ" b="1" dirty="0"/>
              <a:t>(1)</a:t>
            </a:r>
            <a:r>
              <a:rPr lang="cs-CZ" dirty="0"/>
              <a:t> Je-li zřízen jízdní pruh pro cyklisty, vyhrazený jízdní pruh pro cyklisty, stezka pro cyklisty nebo je-li na křižovatce s řízeným provozem zřízen pruh pro cyklisty a vymezený prostor pro cyklisty, je cyklista povinen jich užít v daném místě a směru, ledaže by tím mohla být ohrožena bezpečnost nebo plynulost provozu na pozemních komunikacích.</a:t>
            </a:r>
          </a:p>
          <a:p>
            <a:r>
              <a:rPr lang="cs-CZ" b="1" dirty="0"/>
              <a:t>(2)</a:t>
            </a:r>
            <a:r>
              <a:rPr lang="cs-CZ" dirty="0"/>
              <a:t> Na pozemní komunikaci se na jízdním kole jezdí při pravém okraji vozovky; nejsou-li tím ohrožováni ani omezováni chodci, smí se jet po pravé krajnici. </a:t>
            </a:r>
            <a:r>
              <a:rPr lang="cs-CZ" b="1" u="sng" dirty="0"/>
              <a:t>Jízdním kolem se z hlediska provozu na pozemních komunikacích rozumí i koloběžka.</a:t>
            </a:r>
            <a:endParaRPr lang="cs-CZ" dirty="0"/>
          </a:p>
          <a:p>
            <a:r>
              <a:rPr lang="cs-CZ" b="1" dirty="0"/>
              <a:t>(3)</a:t>
            </a:r>
            <a:r>
              <a:rPr lang="cs-CZ" dirty="0"/>
              <a:t> Cyklisté smějí jet jen jednotlivě za sebou.</a:t>
            </a:r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53</a:t>
            </a:fld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00034" y="428604"/>
            <a:ext cx="80724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28596" y="714356"/>
            <a:ext cx="807249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(4)</a:t>
            </a:r>
            <a:r>
              <a:rPr lang="cs-CZ" dirty="0"/>
              <a:t> Pohybují-li se pomalu nebo stojí-li vozidla za sebou při pravém okraji vozovky, může cyklista jedoucí stejným směrem tato vozidla předjíždět nebo objíždět z pravé strany po pravém okraji vozovky nebo krajnici, pokud je vpravo od vozidel dostatek místa; přitom je povinen dbát zvýšené opatrnosti. To neplatí, odbočuje-li vozidlo vpravo a dává-li znamení o změně směru jízdy.</a:t>
            </a:r>
          </a:p>
          <a:p>
            <a:r>
              <a:rPr lang="cs-CZ" b="1" dirty="0"/>
              <a:t>(5)</a:t>
            </a:r>
            <a:r>
              <a:rPr lang="cs-CZ" dirty="0"/>
              <a:t> Je-li zřízena stezka pro chodce a cyklisty označená dopravní značkou "Stezka pro chodce a cyklisty", nesmí cyklista ohrozit chodce jdoucí po stezce. Je-li v místě křížení stezky pro chodce a cyklisty s jinou pozemní komunikací zřízen sdružený přechod pro chodce a přejezd pro cyklisty, použijí se ve vztahu k tomuto sdruženému přechodu pro chodce a přejezdu pro cyklisty pro jednotlivé účastníky provozu na pozemních komunikacích obdobně ustanovení upravující chování těchto účastníků provozu na přechodu pro chodce a na přejezdu pro cyklisty.</a:t>
            </a:r>
          </a:p>
          <a:p>
            <a:r>
              <a:rPr lang="cs-CZ" b="1" dirty="0"/>
              <a:t>(6)</a:t>
            </a:r>
            <a:r>
              <a:rPr lang="cs-CZ" dirty="0"/>
              <a:t> Je-li zřízena stezka pro chodce a cyklisty označená dopravní značkou "Stezka pro chodce a cyklisty", na které je oddělen pruh pro chodce a pruh pro cyklisty, je cyklista povinen užít pouze pruh vyznačený pro cyklisty. Pruh vyznačený pro chodce může cyklista užít pouze při objíždění, předjíždění, otáčení, odbočování a vjíždění na stezku pro chodce a cyklisty; přitom nesmí ohrozit chodce jdoucí v pruhu vyznačeném pro chodce.</a:t>
            </a:r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54</a:t>
            </a:fld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00034" y="428604"/>
            <a:ext cx="80724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</a:p>
        </p:txBody>
      </p:sp>
      <p:sp>
        <p:nvSpPr>
          <p:cNvPr id="6" name="Obdélník 5"/>
          <p:cNvSpPr/>
          <p:nvPr/>
        </p:nvSpPr>
        <p:spPr>
          <a:xfrm>
            <a:off x="214282" y="142853"/>
            <a:ext cx="835824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(7)</a:t>
            </a:r>
            <a:r>
              <a:rPr lang="cs-CZ" dirty="0"/>
              <a:t> Osoba vedoucí jízdní kolo nebo moped smí užít chodníku, jen neohrozí-li ostatní chodce; jinak musí užít pravé krajnice nebo pravého okraje vozovky.</a:t>
            </a:r>
          </a:p>
          <a:p>
            <a:r>
              <a:rPr lang="cs-CZ" b="1" dirty="0"/>
              <a:t>(8)</a:t>
            </a:r>
            <a:r>
              <a:rPr lang="cs-CZ" dirty="0"/>
              <a:t> Osoba pohybující se na lyžích, kolečkových bruslích nebo obdobném sportovním vybavení nesmí na chodníku nebo na stezce pro chodce ohrozit ostatní chodce.</a:t>
            </a:r>
          </a:p>
          <a:p>
            <a:r>
              <a:rPr lang="cs-CZ" b="1" dirty="0"/>
              <a:t>(9)</a:t>
            </a:r>
            <a:r>
              <a:rPr lang="cs-CZ" dirty="0"/>
              <a:t> Pohybuje-li se chodec mimo obec za snížené viditelnosti po krajnici nebo po okraji vozovky v místě, které není osvětleno veřejným osvětlením, je povinen mít na sobě prvky z retroreflexního materiálu umístěné tak, aby byly viditelné pro ostatní účastníky provozu na pozemních komunikacích.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Chůze:</a:t>
            </a:r>
          </a:p>
          <a:p>
            <a:r>
              <a:rPr lang="cs-CZ" b="1" dirty="0"/>
              <a:t>§ 53</a:t>
            </a:r>
            <a:endParaRPr lang="cs-CZ" dirty="0"/>
          </a:p>
          <a:p>
            <a:r>
              <a:rPr lang="cs-CZ" b="1" dirty="0"/>
              <a:t>(1)</a:t>
            </a:r>
            <a:r>
              <a:rPr lang="cs-CZ" dirty="0"/>
              <a:t> Chodec musí užívat především chodníku nebo stezky pro chodce. Chodec, který nese předmět, jímž by mohl ohrozit provoz na chodníku, užije pravé krajnice nebo pravého okraje vozovky.</a:t>
            </a:r>
          </a:p>
          <a:p>
            <a:r>
              <a:rPr lang="cs-CZ" b="1" u="sng" dirty="0"/>
              <a:t>(2) Jiní účastníci provozu na pozemních komunikacích než chodci nesmějí chodníku nebo stezky pro chodce užívat, pokud není v tomto zákoně stanoveno jinak.</a:t>
            </a:r>
            <a:endParaRPr lang="cs-CZ" dirty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751422"/>
            <a:ext cx="1913756" cy="18297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761016"/>
            <a:ext cx="4402435" cy="17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55</a:t>
            </a:fld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00034" y="428604"/>
            <a:ext cx="80724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</a:p>
        </p:txBody>
      </p:sp>
      <p:sp>
        <p:nvSpPr>
          <p:cNvPr id="6" name="Obdélník 5"/>
          <p:cNvSpPr/>
          <p:nvPr/>
        </p:nvSpPr>
        <p:spPr>
          <a:xfrm>
            <a:off x="714348" y="785795"/>
            <a:ext cx="77867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14282" y="857232"/>
            <a:ext cx="8643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(3)</a:t>
            </a:r>
            <a:r>
              <a:rPr lang="cs-CZ" dirty="0"/>
              <a:t> Kde není chodník nebo je-li neschůdný, chodí se po levé krajnici, a kde není krajnice nebo je-li neschůdná, chodí se co nejblíže při levém okraji vozovky. Chodci smějí jít po krajnici nebo při okraji vozovky nejvýše dva vedle sebe. Při snížené viditelnosti, zvýšeném provozu na pozemních komunikacích nebo v nebezpečných a nepřehledných úsecích smějí jít chodci pouze za sebou.</a:t>
            </a:r>
          </a:p>
          <a:p>
            <a:r>
              <a:rPr lang="cs-CZ" b="1" dirty="0"/>
              <a:t>(4)</a:t>
            </a:r>
            <a:r>
              <a:rPr lang="cs-CZ" dirty="0"/>
              <a:t> Je-li zřízena stezka pro chodce a cyklisty označená dopravní značkou "Stezka pro chodce a cyklisty", nesmí chodec ohrozit cyklistu jedoucího po stezce.</a:t>
            </a:r>
          </a:p>
          <a:p>
            <a:r>
              <a:rPr lang="cs-CZ" b="1" dirty="0"/>
              <a:t>(5)</a:t>
            </a:r>
            <a:r>
              <a:rPr lang="cs-CZ" dirty="0"/>
              <a:t> Je-li zřízena stezka pro chodce a cyklisty označená dopravní značkou "Stezka pro chodce a cyklisty", na které je oddělen pruh pro chodce a pruh pro cyklisty, je chodec povinen užít pouze pruh vyznačený pro chodce. Pruh vyznačený pro cyklisty může chodec užít pouze při obcházení, vcházení a vycházení ze stezky pro chodce a cyklisty; přitom nesmí ohrozit cyklisty jedoucí v pruhu vyznačeném pro cyklisty.</a:t>
            </a:r>
          </a:p>
          <a:p>
            <a:r>
              <a:rPr lang="cs-CZ" b="1" dirty="0"/>
              <a:t>(6)</a:t>
            </a:r>
            <a:r>
              <a:rPr lang="cs-CZ" dirty="0"/>
              <a:t> Osoba pohybující se pomocí ručního nebo motorového vozíku pro invalidy nesmí na chodníku nebo na stezce pro chodce ohrozit ostatní chodce. Nemůže-li užít chodník, smí užít pravé krajnice nebo pravého okraje vozovky.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56</a:t>
            </a:fld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-2711142"/>
            <a:ext cx="885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5" name="Obdélník 4"/>
          <p:cNvSpPr/>
          <p:nvPr/>
        </p:nvSpPr>
        <p:spPr>
          <a:xfrm>
            <a:off x="-357222" y="1028342"/>
            <a:ext cx="9501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14282" y="-1285908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10" name="Obdélník 9"/>
          <p:cNvSpPr/>
          <p:nvPr/>
        </p:nvSpPr>
        <p:spPr>
          <a:xfrm>
            <a:off x="571472" y="-285775"/>
            <a:ext cx="83582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(5)</a:t>
            </a:r>
            <a:r>
              <a:rPr lang="cs-CZ" dirty="0"/>
              <a:t> Je-li zřízena stezka pro chodce a cyklisty označená dopravní značkou "Stezka pro chodce a cyklisty", na které je oddělen pruh pro chodce a pruh pro cyklisty, je chodec povinen užít pouze pruh vyznačený pro chodce. Pruh vyznačený pro cyklisty může chodec užít pouze při obcházení, vcházení a vycházení ze stezky pro chodce a cyklisty; přitom nesmí ohrozit cyklisty jedoucí v pruhu vyznačeném pro cyklisty.</a:t>
            </a:r>
          </a:p>
          <a:p>
            <a:r>
              <a:rPr lang="cs-CZ" b="1" dirty="0"/>
              <a:t>(6)</a:t>
            </a:r>
            <a:r>
              <a:rPr lang="cs-CZ" dirty="0"/>
              <a:t> Osoba pohybující se pomocí ručního nebo motorového vozíku pro invalidy nesmí na chodníku nebo na stezce pro chodce ohrozit ostatní chodce. Nemůže-li užít chodník, smí užít pravé krajnice nebo pravého okraje vozovky.</a:t>
            </a:r>
            <a:endParaRPr lang="cs-CZ" b="1" dirty="0"/>
          </a:p>
          <a:p>
            <a:r>
              <a:rPr lang="cs-CZ" b="1" dirty="0"/>
              <a:t>(7)</a:t>
            </a:r>
            <a:r>
              <a:rPr lang="cs-CZ" dirty="0"/>
              <a:t> Osoba vedoucí jízdní kolo nebo moped smí užít chodníku, jen neohrozí-li ostatní chodce; jinak musí užít pravé krajnice nebo pravého okraje vozovky.</a:t>
            </a:r>
          </a:p>
          <a:p>
            <a:r>
              <a:rPr lang="cs-CZ" b="1" dirty="0"/>
              <a:t>(8)</a:t>
            </a:r>
            <a:r>
              <a:rPr lang="cs-CZ" dirty="0"/>
              <a:t> Osoba pohybující se na lyžích, kolečkových bruslích nebo obdobném sportovním vybavení nesmí na chodníku nebo na stezce pro chodce ohrozit ostatní chodce.</a:t>
            </a:r>
          </a:p>
          <a:p>
            <a:r>
              <a:rPr lang="cs-CZ" b="1" dirty="0"/>
              <a:t>(9)</a:t>
            </a:r>
            <a:r>
              <a:rPr lang="cs-CZ" dirty="0"/>
              <a:t> Pohybuje-li se chodec mimo obec za snížené viditelnosti po krajnici nebo po okraji vozovky v místě, které není osvětleno veřejným osvětlením, je povinen mít na sobě prvky z retroreflexního materiálu umístěné tak, aby byly viditelné pro ostatní účastníky provozu na pozemních komunikacích.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4282" y="357166"/>
            <a:ext cx="8643998" cy="613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4. POŽADAVKY LEGISLATIVY A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BEZBARIÉROVÉ PROSTŘEDÍ</a:t>
            </a:r>
          </a:p>
          <a:p>
            <a:pPr>
              <a:spcBef>
                <a:spcPct val="0"/>
              </a:spcBef>
            </a:pPr>
            <a:r>
              <a:rPr lang="cs-CZ" altLang="zh-CN" sz="2000" b="1" i="1" u="sng" dirty="0">
                <a:solidFill>
                  <a:schemeClr val="tx2"/>
                </a:solidFill>
                <a:latin typeface="+mj-lt"/>
              </a:rPr>
              <a:t>Zákon č. 183/2006 Sb.</a:t>
            </a:r>
            <a:r>
              <a:rPr lang="cs-CZ" altLang="zh-CN" sz="2000" dirty="0">
                <a:solidFill>
                  <a:schemeClr val="tx2"/>
                </a:solidFill>
                <a:latin typeface="+mj-lt"/>
              </a:rPr>
              <a:t>, o územním plánování a stavebním řádu (stavební zákon) v platném znění (novela 2017), připravuje se nový SZ!</a:t>
            </a:r>
          </a:p>
          <a:p>
            <a:pPr>
              <a:spcBef>
                <a:spcPct val="0"/>
              </a:spcBef>
            </a:pPr>
            <a:r>
              <a:rPr lang="cs-CZ" altLang="zh-CN" sz="2000" b="1" i="1" u="sng" dirty="0">
                <a:solidFill>
                  <a:srgbClr val="FF0000"/>
                </a:solidFill>
                <a:latin typeface="+mj-lt"/>
              </a:rPr>
              <a:t>Vyhláška MMR č. 398/2009 Sb.</a:t>
            </a:r>
            <a:r>
              <a:rPr lang="cs-CZ" altLang="zh-CN" sz="2000" b="1" dirty="0">
                <a:solidFill>
                  <a:srgbClr val="FF0000"/>
                </a:solidFill>
                <a:latin typeface="+mj-lt"/>
              </a:rPr>
              <a:t>, o obecných technických požadavcích zabezpečujících bezbariérové užívání staveb, </a:t>
            </a:r>
            <a:r>
              <a:rPr lang="cs-CZ" altLang="zh-CN" sz="2000" b="1" dirty="0">
                <a:solidFill>
                  <a:schemeClr val="tx2"/>
                </a:solidFill>
                <a:latin typeface="+mj-lt"/>
              </a:rPr>
              <a:t>připravuje se úprava OTP.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Související:</a:t>
            </a:r>
          </a:p>
          <a:p>
            <a:pPr>
              <a:spcBef>
                <a:spcPct val="0"/>
              </a:spcBef>
            </a:pPr>
            <a:r>
              <a:rPr lang="cs-CZ" altLang="cs-CZ" sz="2000" b="1" i="1" u="sng" dirty="0">
                <a:solidFill>
                  <a:srgbClr val="FF0000"/>
                </a:solidFill>
                <a:latin typeface="+mj-lt"/>
              </a:rPr>
              <a:t>Zákon 361/2000 Sb.</a:t>
            </a:r>
            <a:r>
              <a:rPr lang="cs-CZ" altLang="cs-CZ" sz="2000" b="1" u="sng" dirty="0">
                <a:solidFill>
                  <a:srgbClr val="FF0000"/>
                </a:solidFill>
                <a:latin typeface="+mj-lt"/>
              </a:rPr>
              <a:t>,</a:t>
            </a: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latin typeface="+mj-lt"/>
              </a:rPr>
              <a:t>o provozu na pozemních komunikacích (zákon o silničním provozu), v platném znění (novela 2017)</a:t>
            </a:r>
          </a:p>
          <a:p>
            <a:pPr>
              <a:spcBef>
                <a:spcPct val="0"/>
              </a:spcBef>
            </a:pPr>
            <a:r>
              <a:rPr lang="cs-CZ" altLang="cs-CZ" sz="2000" b="1" i="1" u="sng" dirty="0">
                <a:solidFill>
                  <a:schemeClr val="tx2"/>
                </a:solidFill>
                <a:latin typeface="+mj-lt"/>
              </a:rPr>
              <a:t>Vyhláška MD 294/2015 Sb.</a:t>
            </a:r>
            <a:r>
              <a:rPr lang="cs-CZ" altLang="cs-CZ" sz="2000" b="1" i="1" dirty="0">
                <a:solidFill>
                  <a:schemeClr val="tx2"/>
                </a:solidFill>
                <a:latin typeface="+mj-lt"/>
              </a:rPr>
              <a:t>,</a:t>
            </a:r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 kterou se provádějí pravidla provozu na pozemních komunikacích (změna 2016)</a:t>
            </a:r>
          </a:p>
          <a:p>
            <a:pPr>
              <a:spcBef>
                <a:spcPct val="0"/>
              </a:spcBef>
            </a:pPr>
            <a:r>
              <a:rPr lang="cs-CZ" altLang="cs-CZ" sz="2000" b="1" i="1" u="sng" dirty="0">
                <a:solidFill>
                  <a:schemeClr val="tx2"/>
                </a:solidFill>
                <a:latin typeface="+mj-lt"/>
              </a:rPr>
              <a:t>ČSN 73 6110 </a:t>
            </a:r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Projektování místních komunikací, v aktuálním znění (včetně změn 2013)</a:t>
            </a:r>
          </a:p>
          <a:p>
            <a:pPr>
              <a:spcBef>
                <a:spcPct val="0"/>
              </a:spcBef>
            </a:pPr>
            <a:r>
              <a:rPr lang="cs-CZ" altLang="cs-CZ" sz="2000" b="1" i="1" u="sng" dirty="0">
                <a:solidFill>
                  <a:schemeClr val="tx2"/>
                </a:solidFill>
                <a:latin typeface="+mj-lt"/>
              </a:rPr>
              <a:t>ČSN EN 81-70</a:t>
            </a:r>
            <a:r>
              <a:rPr lang="cs-CZ" altLang="cs-CZ" sz="2000" b="1" dirty="0">
                <a:solidFill>
                  <a:schemeClr val="tx2"/>
                </a:solidFill>
                <a:latin typeface="+mj-lt"/>
              </a:rPr>
              <a:t> Bezpečnostní předpisy pro konstrukci a montáž výtahů (2003)</a:t>
            </a:r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357165"/>
            <a:ext cx="8786874" cy="6368755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>
                <a:solidFill>
                  <a:srgbClr val="FF0000"/>
                </a:solidFill>
              </a:rPr>
              <a:t>TVRDÁ REALITA o řešení bB úprav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>NEDORŽOVÁNÍ legislativy,  NEDOSTATEČNOST ÚPRAV, dodatečné úpravy možné pouze </a:t>
            </a:r>
            <a:br>
              <a:rPr lang="cs-CZ" sz="2700" dirty="0"/>
            </a:br>
            <a:r>
              <a:rPr lang="cs-CZ" sz="2700" dirty="0"/>
              <a:t>při změně stavby,</a:t>
            </a:r>
            <a:br>
              <a:rPr lang="cs-CZ" sz="2700" dirty="0"/>
            </a:br>
            <a:r>
              <a:rPr lang="cs-CZ" sz="2700" dirty="0"/>
              <a:t>zásadní a bezpečnostní CHYBY u velkých dopravních staveb – Terminály (Jaroměř, Benešov, Mnichovo Hradiště, PLZEŇ atd.)</a:t>
            </a:r>
            <a:br>
              <a:rPr lang="cs-CZ" sz="27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700" dirty="0"/>
              <a:t>MIKROMOBILITA – princip: musí být bez bariér pro cyklisty i pro pěší.</a:t>
            </a:r>
            <a:br>
              <a:rPr lang="cs-CZ" sz="27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700" dirty="0"/>
              <a:t>nesmí dojít k omezování bezpečného a samostatného pohybu osob s omezenou možností orientace.</a:t>
            </a:r>
            <a:br>
              <a:rPr lang="cs-CZ" sz="27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700" dirty="0"/>
              <a:t>Nutno řešit: </a:t>
            </a:r>
            <a:br>
              <a:rPr lang="cs-CZ" sz="2700" dirty="0"/>
            </a:br>
            <a:r>
              <a:rPr lang="cs-CZ" sz="2700" dirty="0"/>
              <a:t>s </a:t>
            </a:r>
            <a:r>
              <a:rPr lang="cs-CZ" sz="2800" dirty="0"/>
              <a:t>Měst. úřady, Dopr. Policií, médii atd.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2050" name="Picture 2" descr="C:\Users\mm2\Desktop\Koloběž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86172"/>
            <a:ext cx="9001156" cy="1014417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14282" y="2428868"/>
            <a:ext cx="86439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cs-CZ" sz="24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FFFF00"/>
                </a:solidFill>
                <a:latin typeface="Arial Black" pitchFamily="34" charset="0"/>
              </a:rPr>
              <a:t>Ministerstvo dopravy – dovětek k situaci :</a:t>
            </a:r>
          </a:p>
          <a:p>
            <a:r>
              <a:rPr lang="cs-CZ" sz="2000" dirty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cs-CZ" sz="20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cs-CZ" sz="2400" dirty="0">
                <a:solidFill>
                  <a:srgbClr val="FFFF00"/>
                </a:solidFill>
                <a:latin typeface="Arial Black" pitchFamily="34" charset="0"/>
              </a:rPr>
              <a:t>DOPRAVNÍ PROSTŘEDEK NESMÍ PARKOVAT NA CHODNÍKU, NENÍ-LI MÍSTO K TOMU URČENO.</a:t>
            </a:r>
          </a:p>
          <a:p>
            <a:r>
              <a:rPr lang="cs-CZ" sz="2400" dirty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cs-CZ" sz="24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cs-CZ" sz="2400" dirty="0">
                <a:solidFill>
                  <a:srgbClr val="FFFF00"/>
                </a:solidFill>
                <a:latin typeface="Arial Black" pitchFamily="34" charset="0"/>
              </a:rPr>
              <a:t>LEGISLATIVNÍ PODKLADY PČR I MĚST. POLICIE PRÝ DOSTATEČNĚ MÁ. JE JEN NA NICH, JAK S NIMI NALOŽÍ, PŘÍPADNĚ ZDA MĚSTO NEUPŘESNÍ PRAVIDLA SVOJÍ VYHLÁŠKOU…. </a:t>
            </a:r>
            <a:br>
              <a:rPr lang="cs-CZ" sz="24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8244408" y="449946"/>
            <a:ext cx="1057250" cy="1224136"/>
            <a:chOff x="2699792" y="1916832"/>
            <a:chExt cx="1057250" cy="1224136"/>
          </a:xfrm>
        </p:grpSpPr>
        <p:cxnSp>
          <p:nvCxnSpPr>
            <p:cNvPr id="7" name="Přímá spojnice 6"/>
            <p:cNvCxnSpPr/>
            <p:nvPr/>
          </p:nvCxnSpPr>
          <p:spPr>
            <a:xfrm flipV="1">
              <a:off x="2802632" y="1916832"/>
              <a:ext cx="864096" cy="1224136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H="1" flipV="1">
              <a:off x="2699792" y="1916832"/>
              <a:ext cx="1057250" cy="1152128"/>
            </a:xfrm>
            <a:prstGeom prst="line">
              <a:avLst/>
            </a:prstGeom>
            <a:ln w="177800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52718"/>
            <a:ext cx="6286544" cy="170464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PRINCIPY A PODMÍNKY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Chůze s Bílou holí 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132856"/>
            <a:ext cx="7632848" cy="3993307"/>
          </a:xfrm>
        </p:spPr>
        <p:txBody>
          <a:bodyPr>
            <a:normAutofit fontScale="55000" lnSpcReduction="20000"/>
          </a:bodyPr>
          <a:lstStyle/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VYUŽITÍ HMATOVÝCH PRVKŮ:</a:t>
            </a:r>
          </a:p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VODICÍ LINIE PŘIROZENÉ A UMĚLÉ –   </a:t>
            </a:r>
          </a:p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SIGNÁLNÍ PÁSY (SP)</a:t>
            </a:r>
          </a:p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VAROVNÉ PÁSY (VP) </a:t>
            </a:r>
          </a:p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UMĚLÉ VODICÍ LINIE (UVL)</a:t>
            </a:r>
          </a:p>
          <a:p>
            <a:r>
              <a:rPr lang="cs-CZ" sz="2800" dirty="0">
                <a:solidFill>
                  <a:schemeClr val="tx2"/>
                </a:solidFill>
                <a:latin typeface="+mj-lt"/>
              </a:rPr>
              <a:t>HMATNÉ PÁSY</a:t>
            </a:r>
          </a:p>
          <a:p>
            <a:endParaRPr lang="cs-CZ" sz="28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rgbClr val="FF0000"/>
                </a:solidFill>
                <a:latin typeface="+mj-lt"/>
              </a:rPr>
              <a:t>MATERIÁLY S RELIÉFNÍ HMATOVOU ÚPRAVOU MUSÍ BÝT CERTIFIKOVANÉ.</a:t>
            </a:r>
          </a:p>
          <a:p>
            <a:r>
              <a:rPr lang="cs-CZ" sz="2400" dirty="0">
                <a:solidFill>
                  <a:srgbClr val="FF0000"/>
                </a:solidFill>
                <a:latin typeface="+mj-lt"/>
              </a:rPr>
              <a:t>DŮRAZ NA ZAJIŠTĚNÍ HMATOVÉHO KONTRASTU – LEMOVÁNÍ PRVKŮ – VČETNĚ UVL.</a:t>
            </a:r>
          </a:p>
          <a:p>
            <a:endParaRPr lang="cs-CZ" sz="2400" dirty="0">
              <a:solidFill>
                <a:srgbClr val="FF0000"/>
              </a:solidFill>
              <a:latin typeface="+mj-lt"/>
            </a:endParaRPr>
          </a:p>
          <a:p>
            <a:r>
              <a:rPr lang="cs-CZ" sz="2400" dirty="0">
                <a:solidFill>
                  <a:srgbClr val="FF0000"/>
                </a:solidFill>
                <a:latin typeface="+mj-lt"/>
              </a:rPr>
              <a:t>PRO SLABOZRAKÉ – DOTATEČNÝ VIZUÁLNÍ KONTRAST</a:t>
            </a:r>
          </a:p>
          <a:p>
            <a:endParaRPr lang="cs-CZ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5" name="Picture 3" descr="son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22920"/>
            <a:ext cx="5890672" cy="1705881"/>
          </a:xfrm>
        </p:spPr>
        <p:txBody>
          <a:bodyPr/>
          <a:lstStyle/>
          <a:p>
            <a:r>
              <a:rPr lang="cs-CZ" dirty="0"/>
              <a:t>Závěr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60</a:t>
            </a:fld>
            <a:endParaRPr lang="cs-CZ"/>
          </a:p>
        </p:txBody>
      </p:sp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3528" y="908720"/>
            <a:ext cx="835292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>
              <a:solidFill>
                <a:schemeClr val="tx2"/>
              </a:solidFill>
              <a:latin typeface="+mj-lt"/>
            </a:endParaRP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MÁME VE SVĚTĚ NEJPROPRACOVANĚJŠÍ CELOSTÁTNÍ SYSTÉM.</a:t>
            </a:r>
          </a:p>
          <a:p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SLABOZRACÍ A NEVIDOMÍ V SOUČASNÉ DOBĚ NEPOTŘEBUJÍ VYSOKÝ NADSTANDARD, JIŽ NYNÍ BY STAČILO DODRŽENÍ STÁVAJÍCÍ PLATNÉ LEGISLATIVY A PRÁVNÍCH PŘEDPISŮ, OHLEDUPLNOST.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SPOLEČNÁ PROSTRANSTVÍ MUSÍ OPRAVDU SLOUŽIT VŠEM.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endParaRPr lang="cs-CZ" sz="2000" dirty="0">
              <a:solidFill>
                <a:schemeClr val="tx2"/>
              </a:solidFill>
              <a:latin typeface="+mj-lt"/>
            </a:endParaRPr>
          </a:p>
          <a:p>
            <a:r>
              <a:rPr lang="cs-CZ" sz="2000" dirty="0">
                <a:solidFill>
                  <a:schemeClr val="tx2"/>
                </a:solidFill>
                <a:latin typeface="+mj-lt"/>
              </a:rPr>
              <a:t> </a:t>
            </a:r>
            <a:endParaRPr lang="cs-CZ"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sons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5693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2996952"/>
            <a:ext cx="88569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3200" b="1" dirty="0">
                <a:solidFill>
                  <a:schemeClr val="tx2"/>
                </a:solidFill>
                <a:latin typeface="+mj-lt"/>
              </a:rPr>
              <a:t>Děkuji za pozornost.</a:t>
            </a:r>
          </a:p>
          <a:p>
            <a:pPr algn="ctr">
              <a:spcBef>
                <a:spcPct val="0"/>
              </a:spcBef>
            </a:pPr>
            <a:endParaRPr lang="cs-CZ" sz="2000" b="1" dirty="0">
              <a:solidFill>
                <a:schemeClr val="tx2"/>
              </a:solidFill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SONS ČR, z. s., Praha 1, Krakovská 21 </a:t>
            </a:r>
          </a:p>
          <a:p>
            <a:pPr algn="ctr"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Metodické centrum odstraňování bariér</a:t>
            </a:r>
          </a:p>
          <a:p>
            <a:pPr algn="ctr">
              <a:spcBef>
                <a:spcPct val="0"/>
              </a:spcBef>
            </a:pPr>
            <a:endParaRPr lang="cs-CZ" altLang="cs-CZ" sz="2800" b="1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cs-CZ" altLang="cs-CZ" sz="2800" b="1" u="sng" dirty="0">
                <a:solidFill>
                  <a:schemeClr val="tx2"/>
                </a:solidFill>
                <a:latin typeface="+mj-lt"/>
                <a:hlinkClick r:id="rId5"/>
              </a:rPr>
              <a:t>bariery@sons.cz</a:t>
            </a:r>
            <a:r>
              <a:rPr lang="cs-CZ" altLang="cs-CZ" sz="2800" b="1" u="sng" dirty="0">
                <a:solidFill>
                  <a:schemeClr val="tx2"/>
                </a:solidFill>
                <a:latin typeface="+mj-lt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sz="2800" b="1" u="sng" dirty="0">
                <a:solidFill>
                  <a:schemeClr val="tx2"/>
                </a:solidFill>
                <a:latin typeface="+mj-lt"/>
              </a:rPr>
              <a:t>www.sons.cz/bariery</a:t>
            </a:r>
          </a:p>
          <a:p>
            <a:pPr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Ing. František Brašna</a:t>
            </a:r>
          </a:p>
          <a:p>
            <a:pPr>
              <a:spcBef>
                <a:spcPct val="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+mj-lt"/>
              </a:rPr>
              <a:t>tel.: 221 462 443</a:t>
            </a:r>
            <a:endParaRPr lang="cs-CZ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797152"/>
            <a:ext cx="1935325" cy="18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s"/>
          <p:cNvPicPr>
            <a:picLocks noChangeAspect="1" noChangeArrowheads="1"/>
          </p:cNvPicPr>
          <p:nvPr/>
        </p:nvPicPr>
        <p:blipFill>
          <a:blip r:embed="rId3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vysilackaVPN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2078" r="12308" b="9677"/>
          <a:stretch/>
        </p:blipFill>
        <p:spPr bwMode="auto">
          <a:xfrm>
            <a:off x="251520" y="2852936"/>
            <a:ext cx="1813973" cy="258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42844" y="285728"/>
            <a:ext cx="8786842" cy="1371600"/>
          </a:xfrm>
        </p:spPr>
        <p:txBody>
          <a:bodyPr>
            <a:normAutofit/>
          </a:bodyPr>
          <a:lstStyle/>
          <a:p>
            <a:r>
              <a:rPr lang="cs-CZ" sz="3200" dirty="0"/>
              <a:t>Pomocí vysílačky pro nevidomé – aktivAce akustického majáčku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1556793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VPN 01 a VPN 02 (tzv. „krabička“) /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funkce stejné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/</a:t>
            </a:r>
          </a:p>
          <a:p>
            <a:r>
              <a:rPr lang="cs-CZ" sz="2000" dirty="0"/>
              <a:t> </a:t>
            </a:r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0" descr="VysilackaVPN01-Vru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96" r="-5558" b="4683"/>
          <a:stretch/>
        </p:blipFill>
        <p:spPr bwMode="auto">
          <a:xfrm>
            <a:off x="1892500" y="2740429"/>
            <a:ext cx="2967532" cy="363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91680" y="3536981"/>
            <a:ext cx="1492268" cy="1004891"/>
          </a:xfrm>
          <a:prstGeom prst="line">
            <a:avLst/>
          </a:prstGeom>
          <a:noFill/>
          <a:ln w="825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" name="Obrázek 10" descr="VPN 02"/>
          <p:cNvPicPr>
            <a:picLocks noChangeAspect="1"/>
          </p:cNvPicPr>
          <p:nvPr/>
        </p:nvPicPr>
        <p:blipFill rotWithShape="1">
          <a:blip r:embed="rId6"/>
          <a:srcRect l="5604" t="9278" r="5599" b="10964"/>
          <a:stretch/>
        </p:blipFill>
        <p:spPr>
          <a:xfrm>
            <a:off x="4499992" y="2322664"/>
            <a:ext cx="4078175" cy="276252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5157192"/>
            <a:ext cx="1593437" cy="1456203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031404" y="5899744"/>
            <a:ext cx="4130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>
                <a:solidFill>
                  <a:schemeClr val="tx2"/>
                </a:solidFill>
                <a:latin typeface="+mj-lt"/>
              </a:rPr>
              <a:t>Návod a použití:</a:t>
            </a: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9" descr="vysilackaVPN03-vh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785926"/>
            <a:ext cx="2968215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571472" y="2024382"/>
            <a:ext cx="3643338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cs-CZ" altLang="cs-CZ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solidFill>
                <a:schemeClr val="tx2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Vysílačka pro nevidomé v holi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+mj-lt"/>
              </a:rPr>
              <a:t>VPN 03 aktivuje akustický majáček.</a:t>
            </a:r>
          </a:p>
        </p:txBody>
      </p:sp>
      <p:pic>
        <p:nvPicPr>
          <p:cNvPr id="7174" name="Picture 4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Line 8"/>
          <p:cNvSpPr>
            <a:spLocks noChangeShapeType="1"/>
          </p:cNvSpPr>
          <p:nvPr/>
        </p:nvSpPr>
        <p:spPr bwMode="auto">
          <a:xfrm>
            <a:off x="4860032" y="3176772"/>
            <a:ext cx="1655762" cy="865187"/>
          </a:xfrm>
          <a:prstGeom prst="line">
            <a:avLst/>
          </a:prstGeom>
          <a:noFill/>
          <a:ln w="889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01014" cy="149033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Chůze s pomůckou </a:t>
            </a:r>
            <a:br>
              <a:rPr lang="cs-CZ" dirty="0"/>
            </a:br>
            <a:r>
              <a:rPr lang="cs-CZ" dirty="0"/>
              <a:t>S vysílačkou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432" y="4536012"/>
            <a:ext cx="19907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32656"/>
            <a:ext cx="8323476" cy="1667584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Chůze s pomůckou </a:t>
            </a:r>
            <a:br>
              <a:rPr lang="cs-CZ" sz="2800" dirty="0"/>
            </a:br>
            <a:r>
              <a:rPr lang="cs-CZ" sz="2800" dirty="0"/>
              <a:t>S povelovým vysílačem – </a:t>
            </a:r>
            <a:br>
              <a:rPr lang="cs-CZ" sz="2800" dirty="0"/>
            </a:br>
            <a:r>
              <a:rPr lang="cs-CZ" sz="2800" dirty="0"/>
              <a:t>v holi, v krabičce – VPN</a:t>
            </a:r>
            <a:br>
              <a:rPr lang="cs-CZ" sz="2800" dirty="0"/>
            </a:br>
            <a:r>
              <a:rPr lang="cs-CZ" sz="2800" dirty="0"/>
              <a:t>6 povelů, dosah 40 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00240"/>
            <a:ext cx="8003232" cy="4286280"/>
          </a:xfrm>
        </p:spPr>
        <p:txBody>
          <a:bodyPr>
            <a:normAutofit fontScale="47500" lnSpcReduction="20000"/>
          </a:bodyPr>
          <a:lstStyle/>
          <a:p>
            <a:endParaRPr lang="cs-CZ" dirty="0">
              <a:solidFill>
                <a:schemeClr val="tx2"/>
              </a:solidFill>
              <a:latin typeface="+mj-lt"/>
            </a:endParaRPr>
          </a:p>
          <a:p>
            <a:r>
              <a:rPr lang="cs-CZ" sz="3400" dirty="0">
                <a:solidFill>
                  <a:schemeClr val="tx2"/>
                </a:solidFill>
                <a:latin typeface="+mj-lt"/>
              </a:rPr>
              <a:t>Kde, kdy a jak se využívá: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Informace u vstupu o názvu a adrese stavby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Informace o popisu interiéru nebo trasy, v dopravních stavbách informace o režimu pohyblivých schodů (eskalátorů), elevátorů, výtahů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Informace o čísle a směru jízdy vozidla hromadné dopravy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Aktivace otevírání dveří nebo informace pro řidiče o nástupu/výstupu nevidomého do/z vozidla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Aktivace akustické signalizace na přechodech a na železničních přejezdech</a:t>
            </a:r>
          </a:p>
          <a:p>
            <a:pPr marL="457200" indent="-457200">
              <a:buAutoNum type="arabicPeriod"/>
            </a:pPr>
            <a:r>
              <a:rPr lang="cs-CZ" sz="3400" dirty="0">
                <a:solidFill>
                  <a:schemeClr val="tx2"/>
                </a:solidFill>
                <a:latin typeface="+mj-lt"/>
              </a:rPr>
              <a:t>Aktivace hlasového výstupu informačních zařízení (např. inteligentní označníky, odjezdové a příjezdové panely autobusových a železničních terminálů)</a:t>
            </a:r>
          </a:p>
          <a:p>
            <a:pPr marL="457200" indent="-457200"/>
            <a:r>
              <a:rPr lang="cs-CZ" sz="3600" dirty="0">
                <a:latin typeface="Arial Black" pitchFamily="34" charset="0"/>
                <a:hlinkClick r:id="rId3"/>
              </a:rPr>
              <a:t>https://www.sons.cz/VPN-navod-a-pouziti-P4002837.html</a:t>
            </a:r>
            <a:r>
              <a:rPr lang="cs-CZ" sz="3600" dirty="0">
                <a:latin typeface="Arial Black" pitchFamily="34" charset="0"/>
              </a:rPr>
              <a:t>  </a:t>
            </a:r>
            <a:br>
              <a:rPr lang="cs-CZ" sz="3600" dirty="0">
                <a:latin typeface="Arial Black" pitchFamily="34" charset="0"/>
              </a:rPr>
            </a:br>
            <a:endParaRPr lang="cs-CZ" sz="34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buAutoNum type="arabicPeriod"/>
            </a:pPr>
            <a:endParaRPr lang="cs-CZ" sz="3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31A9-AF51-4D31-B090-39FFD1AEBCC1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Picture 3" descr="sons"/>
          <p:cNvPicPr>
            <a:picLocks noChangeAspect="1" noChangeArrowheads="1"/>
          </p:cNvPicPr>
          <p:nvPr/>
        </p:nvPicPr>
        <p:blipFill>
          <a:blip r:embed="rId4" cstate="print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6825"/>
            <a:ext cx="1223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over/>
      </p:transition>
    </mc:Choice>
    <mc:Fallback xmlns="">
      <p:transition spd="slow" advClick="0">
        <p:cov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7967</TotalTime>
  <Words>2664</Words>
  <Application>Microsoft Office PowerPoint</Application>
  <PresentationFormat>Předvádění na obrazovce (4:3)</PresentationFormat>
  <Paragraphs>525</Paragraphs>
  <Slides>61</Slides>
  <Notes>45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黑体</vt:lpstr>
      <vt:lpstr>Arial</vt:lpstr>
      <vt:lpstr>Arial Black</vt:lpstr>
      <vt:lpstr>Calibri</vt:lpstr>
      <vt:lpstr>Základní</vt:lpstr>
      <vt:lpstr> SPOLEČNĚ K BEZBRIÉROVOSTI VI   veřejná prostranství,  DOPRAVA A BEZBARIÉROVOST  </vt:lpstr>
      <vt:lpstr>Prezentace aplikace PowerPoint</vt:lpstr>
      <vt:lpstr>Prezentace aplikace PowerPoint</vt:lpstr>
      <vt:lpstr>Prezentace aplikace PowerPoint</vt:lpstr>
      <vt:lpstr>     </vt:lpstr>
      <vt:lpstr> PRINCIPY A PODMÍNKY Chůze s Bílou holí </vt:lpstr>
      <vt:lpstr>Pomocí vysílačky pro nevidomé – aktivAce akustického majáčku</vt:lpstr>
      <vt:lpstr> Chůze s pomůckou  S vysílačkou</vt:lpstr>
      <vt:lpstr>Chůze s pomůckou  S povelovým vysílačem –  v holi, v krabičce – VPN 6 povelů, dosah 40 m</vt:lpstr>
      <vt:lpstr>Prezentace aplikace PowerPoint</vt:lpstr>
      <vt:lpstr>přístupnost objektů občanské vybavenosti opatřených akustickým ORIENTAČNÍM majáčkem (AOM)  - jak vypadají fráze do majáčku? www.1url.cz/@majackyafraze :     </vt:lpstr>
      <vt:lpstr>   INFORMACE K majáčkům, vodícím        liniím a prvkům pro bezpečný a        samostatný pohyb nevidomých a      slabozrakých:      https://1url.cz/@dodavateleapristup        </vt:lpstr>
      <vt:lpstr>        </vt:lpstr>
      <vt:lpstr>Komunikace pro chodce  Řešení úprav – vodicí linie </vt:lpstr>
      <vt:lpstr>KOMunikace pro chodce – vodicí linie – chyby </vt:lpstr>
      <vt:lpstr>KOMunikace pro chodce – vodicí linie – chyby </vt:lpstr>
      <vt:lpstr>KOMunikace pro chodce – vodicí linie – chyby </vt:lpstr>
      <vt:lpstr>přechody  Poznámka: černá barva zábradlí v dopravní stavbě zde uŽivatelsky nevyhovující</vt:lpstr>
      <vt:lpstr>KOMunikace pro chodce – chyby </vt:lpstr>
      <vt:lpstr>přechody</vt:lpstr>
      <vt:lpstr>Ukázka pohybu  k přechodu Chůze–podél signálního pásu</vt:lpstr>
      <vt:lpstr>přechody</vt:lpstr>
      <vt:lpstr>Přechody PŘED a po Úpravě chyb</vt:lpstr>
      <vt:lpstr>Přechody – chyby   </vt:lpstr>
      <vt:lpstr>Přechody – chyby </vt:lpstr>
      <vt:lpstr>Přechody – chyby </vt:lpstr>
      <vt:lpstr>Přechod – nepřístupný</vt:lpstr>
      <vt:lpstr>PŘECHODY SE SSZ</vt:lpstr>
      <vt:lpstr>PŘECHODY SE SSZ –  akustická signalizace</vt:lpstr>
      <vt:lpstr>PARDUBICE – aktualita – SSZ nutné dořešení BB úPRAV !</vt:lpstr>
      <vt:lpstr>Přechody se ssz – chyby  </vt:lpstr>
      <vt:lpstr>Prezentace aplikace PowerPoint</vt:lpstr>
      <vt:lpstr>TERMINÁLy vlak a bus –  (obecně) velká chybovost   není zajištěna: - bezpečnost - provázanost  - informace - orientace - funkčnost prvků  malý příklad viz foto: jak najde  nevidomý člověk označník? UVL? </vt:lpstr>
      <vt:lpstr> Parkoviště, vyhrazená stání </vt:lpstr>
      <vt:lpstr>Prezentace aplikace PowerPoint</vt:lpstr>
      <vt:lpstr>Mobiliář – kontejnery, koše – chyby  </vt:lpstr>
      <vt:lpstr>Mobiliář – stojany na kola PŘED a po úpravě</vt:lpstr>
      <vt:lpstr>Mobiliář – stojany na kola – dobré řešení</vt:lpstr>
      <vt:lpstr>Mobiliář – kola, UVL chybně </vt:lpstr>
      <vt:lpstr>Pochybení, Organizační opatření a nevstřícnost  </vt:lpstr>
      <vt:lpstr>PŘEDZAHRÁDKY – chybně </vt:lpstr>
      <vt:lpstr>PŘEDZAHRÁDKY, mobiliář – vhodné řešení </vt:lpstr>
      <vt:lpstr>Prezentace aplikace PowerPoint</vt:lpstr>
      <vt:lpstr> Schodiště  s proměnlivou výškou stupně – chybné A NEBEZPEČNÉ řešení </vt:lpstr>
      <vt:lpstr>Schodiště – hrubé a nebezpečné chyby   řešení dodatečných úprav složité</vt:lpstr>
      <vt:lpstr>Schodiště v prostoru  – bez zabezpečení podchozí výšky – CHYBNĚ, nebeZPEčné </vt:lpstr>
      <vt:lpstr>Prosklené plochy – CHYBÍ kontrast </vt:lpstr>
      <vt:lpstr>Prosklené plochy – CHYBÍ kontrast </vt:lpstr>
      <vt:lpstr>  Majáčky – Výtahy a eskalátory osazení s ohledem na prostorovou orientaci</vt:lpstr>
      <vt:lpstr>DETAILY STAVEB –  štítky na dveřích, tlačítka výtahů</vt:lpstr>
      <vt:lpstr> informační cedule – požadavky - čitelné i pro slabozraké - informace musí mít i nevidomí - umístění panelů nesmí omezovat jejich pohyb   JIS PRAHA V NÁVRHU: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TVRDÁ REALITA o řešení bB úprav NEDORŽOVÁNÍ legislativy,  NEDOSTATEČNOST ÚPRAV, dodatečné úpravy možné pouze  při změně stavby, zásadní a bezpečnostní CHYBY u velkých dopravních staveb – Terminály (Jaroměř, Benešov, Mnichovo Hradiště, PLZEŇ atd.)  MIKROMOBILITA – princip: musí být bez bariér pro cyklisty i pro pěší.  nesmí dojít k omezování bezpečného a samostatného pohybu osob s omezenou možností orientace.  Nutno řešit:  s Měst. úřady, Dopr. Policií, médii atd. </vt:lpstr>
      <vt:lpstr>Prezentace aplikace PowerPoint</vt:lpstr>
      <vt:lpstr>Závěr </vt:lpstr>
      <vt:lpstr>Prezentace aplikace PowerPoint</vt:lpstr>
    </vt:vector>
  </TitlesOfParts>
  <Manager>brasna@sons.cz</Manager>
  <Company>SONS ČR, z.s.</Company>
  <LinksUpToDate>false</LinksUpToDate>
  <SharedDoc>false</SharedDoc>
  <HyperlinkBase>www.sons.cz/bariery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>prezentace bariéry</dc:subject>
  <dc:creator>brasna@sons.cz;malkova@sons.cz</dc:creator>
  <cp:lastModifiedBy>SONS ČR</cp:lastModifiedBy>
  <cp:revision>553</cp:revision>
  <dcterms:created xsi:type="dcterms:W3CDTF">2017-11-21T08:50:55Z</dcterms:created>
  <dcterms:modified xsi:type="dcterms:W3CDTF">2022-06-17T11:39:30Z</dcterms:modified>
  <cp:category>bez bariér</cp:category>
  <cp:contentStatus>prezentace</cp:contentStatus>
</cp:coreProperties>
</file>