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55"/>
  </p:notesMasterIdLst>
  <p:sldIdLst>
    <p:sldId id="256" r:id="rId2"/>
    <p:sldId id="609" r:id="rId3"/>
    <p:sldId id="555" r:id="rId4"/>
    <p:sldId id="615" r:id="rId5"/>
    <p:sldId id="579" r:id="rId6"/>
    <p:sldId id="563" r:id="rId7"/>
    <p:sldId id="569" r:id="rId8"/>
    <p:sldId id="570" r:id="rId9"/>
    <p:sldId id="581" r:id="rId10"/>
    <p:sldId id="624" r:id="rId11"/>
    <p:sldId id="632" r:id="rId12"/>
    <p:sldId id="631" r:id="rId13"/>
    <p:sldId id="630" r:id="rId14"/>
    <p:sldId id="668" r:id="rId15"/>
    <p:sldId id="633" r:id="rId16"/>
    <p:sldId id="572" r:id="rId17"/>
    <p:sldId id="585" r:id="rId18"/>
    <p:sldId id="588" r:id="rId19"/>
    <p:sldId id="586" r:id="rId20"/>
    <p:sldId id="589" r:id="rId21"/>
    <p:sldId id="587" r:id="rId22"/>
    <p:sldId id="582" r:id="rId23"/>
    <p:sldId id="652" r:id="rId24"/>
    <p:sldId id="564" r:id="rId25"/>
    <p:sldId id="574" r:id="rId26"/>
    <p:sldId id="583" r:id="rId27"/>
    <p:sldId id="628" r:id="rId28"/>
    <p:sldId id="666" r:id="rId29"/>
    <p:sldId id="638" r:id="rId30"/>
    <p:sldId id="669" r:id="rId31"/>
    <p:sldId id="671" r:id="rId32"/>
    <p:sldId id="639" r:id="rId33"/>
    <p:sldId id="635" r:id="rId34"/>
    <p:sldId id="637" r:id="rId35"/>
    <p:sldId id="664" r:id="rId36"/>
    <p:sldId id="634" r:id="rId37"/>
    <p:sldId id="641" r:id="rId38"/>
    <p:sldId id="643" r:id="rId39"/>
    <p:sldId id="661" r:id="rId40"/>
    <p:sldId id="644" r:id="rId41"/>
    <p:sldId id="645" r:id="rId42"/>
    <p:sldId id="646" r:id="rId43"/>
    <p:sldId id="642" r:id="rId44"/>
    <p:sldId id="658" r:id="rId45"/>
    <p:sldId id="648" r:id="rId46"/>
    <p:sldId id="649" r:id="rId47"/>
    <p:sldId id="650" r:id="rId48"/>
    <p:sldId id="653" r:id="rId49"/>
    <p:sldId id="654" r:id="rId50"/>
    <p:sldId id="655" r:id="rId51"/>
    <p:sldId id="656" r:id="rId52"/>
    <p:sldId id="659" r:id="rId53"/>
    <p:sldId id="531" r:id="rId5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E43512"/>
    <a:srgbClr val="FF0066"/>
    <a:srgbClr val="F20E13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6" autoAdjust="0"/>
    <p:restoredTop sz="84368" autoAdjust="0"/>
  </p:normalViewPr>
  <p:slideViewPr>
    <p:cSldViewPr>
      <p:cViewPr varScale="1">
        <p:scale>
          <a:sx n="98" d="100"/>
          <a:sy n="98" d="100"/>
        </p:scale>
        <p:origin x="-20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79E8096-E980-4DA4-81D7-7C78394007D1}" type="datetimeFigureOut">
              <a:rPr lang="cs-CZ"/>
              <a:pPr>
                <a:defRPr/>
              </a:pPr>
              <a:t>29.06.2022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6943384-81A0-49F5-82BF-0162ED5AAAF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400">
              <a:latin typeface="Times New Roman" pitchFamily="18" charset="0"/>
            </a:endParaRPr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7E0B3-8750-49FA-85A2-FB65FCC209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174E6-E8DA-4C4E-968E-1D16EE4691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20DA2-9A26-4C32-B91F-E3EB75B658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65779-52B9-4548-B5C2-41A0279E5E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61C9F-10A2-4FC5-AE9D-EAD36B2226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CFA7D-4ACA-49C4-96A6-E739430C980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19EAF-50BC-46A8-8974-F651C85F04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55210-A366-4541-B2E5-D7D2F1860D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4D1A0-6B88-4DBA-97BB-0700933608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DDA69-5793-4809-A5A6-C07E4400FD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FA016-1AF4-415E-9931-05E1FD2F17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16740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400">
              <a:latin typeface="Times New Roman" pitchFamily="18" charset="0"/>
            </a:endParaRPr>
          </a:p>
        </p:txBody>
      </p:sp>
      <p:sp>
        <p:nvSpPr>
          <p:cNvPr id="116741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67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D42CBE1-1D5F-4A33-8A45-4BAE5AAB3E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mailto:antonovicova@seznam.cz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914400"/>
            <a:ext cx="8458200" cy="1600200"/>
          </a:xfrm>
        </p:spPr>
        <p:txBody>
          <a:bodyPr/>
          <a:lstStyle/>
          <a:p>
            <a:pPr algn="ctr" eaLnBrk="1" hangingPunct="1"/>
            <a:r>
              <a:rPr lang="cs-CZ" sz="3200" b="1" cap="all" dirty="0" smtClean="0">
                <a:solidFill>
                  <a:srgbClr val="E43512"/>
                </a:solidFill>
              </a:rPr>
              <a:t>bezbariérové užívání staveb</a:t>
            </a:r>
            <a:br>
              <a:rPr lang="cs-CZ" sz="3200" b="1" cap="all" dirty="0" smtClean="0">
                <a:solidFill>
                  <a:srgbClr val="E43512"/>
                </a:solidFill>
              </a:rPr>
            </a:br>
            <a:r>
              <a:rPr lang="cs-CZ" sz="2800" b="1" cap="all" dirty="0" smtClean="0">
                <a:solidFill>
                  <a:srgbClr val="E43512"/>
                </a:solidFill>
              </a:rPr>
              <a:t>   </a:t>
            </a:r>
            <a:r>
              <a:rPr lang="cs-CZ" sz="2800" b="1" dirty="0" smtClean="0">
                <a:solidFill>
                  <a:srgbClr val="E43512"/>
                </a:solidFill>
              </a:rPr>
              <a:t>	</a:t>
            </a:r>
            <a:r>
              <a:rPr lang="cs-CZ" sz="3600" b="1" dirty="0" smtClean="0">
                <a:solidFill>
                  <a:srgbClr val="E43512"/>
                </a:solidFill>
              </a:rPr>
              <a:t/>
            </a:r>
            <a:br>
              <a:rPr lang="cs-CZ" sz="3600" b="1" dirty="0" smtClean="0">
                <a:solidFill>
                  <a:srgbClr val="E43512"/>
                </a:solidFill>
              </a:rPr>
            </a:br>
            <a:endParaRPr lang="cs-CZ" sz="3600" b="1" dirty="0" smtClean="0">
              <a:solidFill>
                <a:srgbClr val="E43512"/>
              </a:solidFill>
            </a:endParaRP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914400" y="5791200"/>
            <a:ext cx="8534400" cy="118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endParaRPr lang="cs-CZ" sz="2000" dirty="0" smtClean="0"/>
          </a:p>
          <a:p>
            <a:pPr>
              <a:spcBef>
                <a:spcPct val="50000"/>
              </a:spcBef>
            </a:pPr>
            <a:r>
              <a:rPr lang="cs-CZ" dirty="0" smtClean="0"/>
              <a:t>	           Ing</a:t>
            </a:r>
            <a:r>
              <a:rPr lang="cs-CZ" dirty="0"/>
              <a:t>. Milena Antonovičová</a:t>
            </a:r>
          </a:p>
          <a:p>
            <a:pPr>
              <a:spcBef>
                <a:spcPct val="50000"/>
              </a:spcBef>
            </a:pPr>
            <a:r>
              <a:rPr lang="cs-CZ" sz="1600" dirty="0"/>
              <a:t>			</a:t>
            </a:r>
          </a:p>
        </p:txBody>
      </p:sp>
      <p:sp>
        <p:nvSpPr>
          <p:cNvPr id="3076" name="Line 5"/>
          <p:cNvSpPr>
            <a:spLocks noChangeShapeType="1"/>
          </p:cNvSpPr>
          <p:nvPr/>
        </p:nvSpPr>
        <p:spPr bwMode="auto">
          <a:xfrm>
            <a:off x="228600" y="6324600"/>
            <a:ext cx="8686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3077" name="Picture 7" descr="kom nino-maly"/>
          <p:cNvPicPr>
            <a:picLocks noChangeAspect="1" noChangeArrowheads="1"/>
          </p:cNvPicPr>
          <p:nvPr/>
        </p:nvPicPr>
        <p:blipFill>
          <a:blip r:embed="rId2" cstate="print"/>
          <a:srcRect t="-275"/>
          <a:stretch>
            <a:fillRect/>
          </a:stretch>
        </p:blipFill>
        <p:spPr bwMode="auto">
          <a:xfrm>
            <a:off x="914400" y="1981200"/>
            <a:ext cx="7239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33400" y="51816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E43512"/>
                </a:solidFill>
              </a:rPr>
              <a:t>PRAXE A SYSTÉMOVÉ ZMĚNY</a:t>
            </a:r>
          </a:p>
          <a:p>
            <a:pPr algn="ctr"/>
            <a:endParaRPr lang="cs-CZ" sz="3200" b="1" dirty="0">
              <a:solidFill>
                <a:srgbClr val="E43512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914400" y="59436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  Společně k bezbariérovosti VI, Pardubice 28.6.2022</a:t>
            </a:r>
            <a:endParaRPr lang="cs-CZ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4099" name="Picture 3" descr="C:\Users\Mila\Documents\Dokumenty PRAC\PS BRNOOO\F Brno 2020\problem Brno-SLOZKY\F nove sady\20200911_122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52400"/>
            <a:ext cx="48006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287" y="1752600"/>
            <a:ext cx="6425901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171" y="1752600"/>
            <a:ext cx="758613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Přímá spojovací šipka 6"/>
          <p:cNvCxnSpPr/>
          <p:nvPr/>
        </p:nvCxnSpPr>
        <p:spPr>
          <a:xfrm flipV="1">
            <a:off x="1905000" y="4343400"/>
            <a:ext cx="20574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438" y="17526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5105400" y="5562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Umělá vodící linie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šipka 5"/>
          <p:cNvCxnSpPr/>
          <p:nvPr/>
        </p:nvCxnSpPr>
        <p:spPr>
          <a:xfrm flipH="1" flipV="1">
            <a:off x="5334000" y="4038600"/>
            <a:ext cx="1295400" cy="1295400"/>
          </a:xfrm>
          <a:prstGeom prst="straightConnector1">
            <a:avLst/>
          </a:prstGeom>
          <a:ln w="76200">
            <a:solidFill>
              <a:srgbClr val="E4351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438" y="17526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>Restaurační zahrádky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438" y="17526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>Výškové rozdíly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438" y="17526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>Vizuální kontrasty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438" y="17526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>Madla, kontrasty 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76400"/>
            <a:ext cx="6400800" cy="480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>Kombinace schodů a rampy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8288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15399" cy="1216025"/>
          </a:xfrm>
        </p:spPr>
        <p:txBody>
          <a:bodyPr/>
          <a:lstStyle/>
          <a:p>
            <a:pPr algn="ctr"/>
            <a:r>
              <a:rPr lang="cs-CZ" sz="3600" dirty="0" smtClean="0">
                <a:solidFill>
                  <a:srgbClr val="009900"/>
                </a:solidFill>
              </a:rPr>
              <a:t>VNĚJŠÍ PROSTŘEDÍ – teorie</a:t>
            </a:r>
            <a:endParaRPr lang="cs-CZ" sz="3600" dirty="0">
              <a:solidFill>
                <a:srgbClr val="0099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Chodníky, nástupiště, přechody, chodníky v sadech a parcích a ostatní pochozí plochy</a:t>
            </a:r>
          </a:p>
          <a:p>
            <a:r>
              <a:rPr lang="cs-CZ" dirty="0" smtClean="0"/>
              <a:t>samostatný, bezpečný, snadný a plynulý pohyb a míjení s ostatními chodci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>
                <a:solidFill>
                  <a:srgbClr val="009900"/>
                </a:solidFill>
              </a:rPr>
              <a:t>Podchozí</a:t>
            </a:r>
            <a:r>
              <a:rPr lang="cs-CZ" dirty="0" smtClean="0">
                <a:solidFill>
                  <a:srgbClr val="009900"/>
                </a:solidFill>
              </a:rPr>
              <a:t> výška, podstupnice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672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>Ližiny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438" y="17526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>Přechody: hmatná dlažba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438" y="17526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>Směr signálních pásů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4" name="Bildobjekt 4" descr="image1.jpe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722438" y="1752600"/>
            <a:ext cx="5689600" cy="4267200"/>
          </a:xfrm>
          <a:prstGeom prst="rect">
            <a:avLst/>
          </a:prstGeom>
        </p:spPr>
      </p:pic>
      <p:cxnSp>
        <p:nvCxnSpPr>
          <p:cNvPr id="5" name="Přímá spojovací šipka 4"/>
          <p:cNvCxnSpPr/>
          <p:nvPr/>
        </p:nvCxnSpPr>
        <p:spPr>
          <a:xfrm flipV="1">
            <a:off x="2895600" y="4191000"/>
            <a:ext cx="1143000" cy="457200"/>
          </a:xfrm>
          <a:prstGeom prst="straightConnector1">
            <a:avLst/>
          </a:prstGeom>
          <a:ln w="76200">
            <a:solidFill>
              <a:srgbClr val="E4351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>
            <a:off x="5029200" y="3276600"/>
            <a:ext cx="457200" cy="228600"/>
          </a:xfrm>
          <a:prstGeom prst="straightConnector1">
            <a:avLst/>
          </a:prstGeom>
          <a:ln w="76200">
            <a:solidFill>
              <a:srgbClr val="E4351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>Místa pro přecházení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171" y="1752600"/>
            <a:ext cx="758613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/>
            </a:r>
            <a:br>
              <a:rPr lang="cs-CZ" dirty="0" smtClean="0">
                <a:solidFill>
                  <a:srgbClr val="009900"/>
                </a:solidFill>
              </a:rPr>
            </a:br>
            <a:r>
              <a:rPr lang="cs-CZ" dirty="0" smtClean="0">
                <a:solidFill>
                  <a:srgbClr val="009900"/>
                </a:solidFill>
              </a:rPr>
              <a:t>Nároží: snížené hrany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287" y="1752600"/>
            <a:ext cx="6425901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>Vyhrazená parkovací stání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2253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438" y="17526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>Stavební práce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5122" name="Picture 2" descr="C:\Users\Mila\Desktop\POV-ZOV\20210526_184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752600"/>
            <a:ext cx="568960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438" y="17526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                      </a:t>
            </a:r>
            <a:r>
              <a:rPr lang="cs-CZ" dirty="0" smtClean="0">
                <a:solidFill>
                  <a:srgbClr val="009900"/>
                </a:solidFill>
              </a:rPr>
              <a:t>Havárie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480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 smtClean="0">
                <a:solidFill>
                  <a:srgbClr val="009900"/>
                </a:solidFill>
              </a:rPr>
              <a:t>Rovný a pevný povrch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438" y="17526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8655" y="1752600"/>
            <a:ext cx="569716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E43512"/>
                </a:solidFill>
              </a:rPr>
              <a:t>A. VÝCHOZÍ  PŘEDPOKLADY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>
                <a:solidFill>
                  <a:srgbClr val="00B050"/>
                </a:solidFill>
              </a:rPr>
              <a:t>	BEZBARIÉROVÁ ŘEŠENÍ A PŘÍSTUPNOST STAVEB V ČR</a:t>
            </a:r>
          </a:p>
          <a:p>
            <a:pPr>
              <a:buNone/>
            </a:pPr>
            <a:r>
              <a:rPr lang="cs-CZ" dirty="0" smtClean="0">
                <a:solidFill>
                  <a:srgbClr val="00B050"/>
                </a:solidFill>
              </a:rPr>
              <a:t>	Část: Situační analýza, 2/2022 </a:t>
            </a:r>
          </a:p>
          <a:p>
            <a:pPr>
              <a:buNone/>
            </a:pPr>
            <a:r>
              <a:rPr lang="cs-CZ" sz="3200" i="1" dirty="0" smtClean="0"/>
              <a:t>	</a:t>
            </a:r>
            <a:r>
              <a:rPr lang="cs-CZ" sz="2400" i="1" dirty="0" smtClean="0"/>
              <a:t>D. </a:t>
            </a:r>
            <a:r>
              <a:rPr lang="cs-CZ" sz="2400" i="1" dirty="0" err="1" smtClean="0"/>
              <a:t>Lanzová</a:t>
            </a:r>
            <a:r>
              <a:rPr lang="cs-CZ" sz="2400" i="1" dirty="0" smtClean="0"/>
              <a:t>, M. Antonovičová</a:t>
            </a:r>
          </a:p>
          <a:p>
            <a:pPr>
              <a:buNone/>
            </a:pPr>
            <a:endParaRPr lang="cs-CZ" sz="2400" i="1" dirty="0" smtClean="0"/>
          </a:p>
          <a:p>
            <a:pPr>
              <a:buNone/>
            </a:pPr>
            <a:r>
              <a:rPr lang="cs-CZ" sz="2400" i="1" dirty="0" smtClean="0"/>
              <a:t>	Projekt </a:t>
            </a:r>
            <a:r>
              <a:rPr lang="cs-CZ" sz="2400" i="1" dirty="0" err="1" smtClean="0"/>
              <a:t>Visegrad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Fund</a:t>
            </a:r>
            <a:r>
              <a:rPr lang="cs-CZ" sz="2400" i="1" dirty="0" smtClean="0"/>
              <a:t> (ČR, Maďarsko, Polsko, Slovensko)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3200" dirty="0" smtClean="0">
                <a:solidFill>
                  <a:srgbClr val="009900"/>
                </a:solidFill>
              </a:rPr>
              <a:t>ÚMLUVA OSN o právech osob se zdravotním postižením </a:t>
            </a:r>
            <a:r>
              <a:rPr lang="cs-CZ" sz="2000" dirty="0" smtClean="0">
                <a:solidFill>
                  <a:srgbClr val="009900"/>
                </a:solidFill>
              </a:rPr>
              <a:t>(ČR podpis 2007)</a:t>
            </a:r>
            <a:endParaRPr lang="cs-CZ" sz="3200" dirty="0">
              <a:solidFill>
                <a:srgbClr val="0099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Čl. 9 Přístupnost</a:t>
            </a:r>
          </a:p>
          <a:p>
            <a:endParaRPr lang="cs-CZ" sz="2400" dirty="0" smtClean="0"/>
          </a:p>
          <a:p>
            <a:r>
              <a:rPr lang="cs-CZ" sz="2400" dirty="0" smtClean="0"/>
              <a:t>Výbor OSN, 2015, Závěrečná doporučení k Úvodní zprávě ČR:</a:t>
            </a:r>
          </a:p>
          <a:p>
            <a:pPr lvl="0">
              <a:buFontTx/>
              <a:buChar char="-"/>
            </a:pPr>
            <a:r>
              <a:rPr lang="cs-CZ" sz="2400" i="1" dirty="0" smtClean="0"/>
              <a:t>posílení monitorování standardů přístupnosti</a:t>
            </a:r>
            <a:endParaRPr lang="cs-CZ" sz="2400" dirty="0" smtClean="0"/>
          </a:p>
          <a:p>
            <a:pPr lvl="0">
              <a:buFontTx/>
              <a:buChar char="-"/>
            </a:pPr>
            <a:r>
              <a:rPr lang="cs-CZ" sz="2400" i="1" dirty="0" smtClean="0"/>
              <a:t>stanovení monitorovacích orgánů</a:t>
            </a:r>
          </a:p>
          <a:p>
            <a:pPr lvl="0">
              <a:buFontTx/>
              <a:buChar char="-"/>
            </a:pPr>
            <a:r>
              <a:rPr lang="cs-CZ" sz="2400" i="1" dirty="0" smtClean="0"/>
              <a:t>kapacity, průběžná školení</a:t>
            </a:r>
          </a:p>
          <a:p>
            <a:pPr lvl="0">
              <a:buFontTx/>
              <a:buChar char="-"/>
            </a:pPr>
            <a:r>
              <a:rPr lang="cs-CZ" sz="2400" i="1" dirty="0" smtClean="0"/>
              <a:t>zapojení organizací OZP</a:t>
            </a:r>
          </a:p>
          <a:p>
            <a:pPr lvl="0">
              <a:buFontTx/>
              <a:buChar char="-"/>
            </a:pPr>
            <a:r>
              <a:rPr lang="cs-CZ" sz="2400" i="1" dirty="0" smtClean="0"/>
              <a:t>postihy při nedodržování</a:t>
            </a:r>
            <a:endParaRPr lang="cs-CZ" sz="2400" dirty="0" smtClean="0"/>
          </a:p>
          <a:p>
            <a:pPr lvl="0">
              <a:buNone/>
            </a:pPr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9900"/>
                </a:solidFill>
              </a:rPr>
              <a:t>Reakce ČR</a:t>
            </a:r>
            <a:endParaRPr lang="cs-CZ" dirty="0">
              <a:solidFill>
                <a:srgbClr val="0099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Usnesení vlády č. 163/2016</a:t>
            </a:r>
          </a:p>
          <a:p>
            <a:r>
              <a:rPr lang="cs-CZ" sz="2800" dirty="0" smtClean="0"/>
              <a:t>Gestor přístupnosti: MMR, MD</a:t>
            </a:r>
          </a:p>
          <a:p>
            <a:r>
              <a:rPr lang="cs-CZ" sz="2800" dirty="0" smtClean="0"/>
              <a:t>Monitorovací orgán pro Úmluvu: institut Veřejného ochránce práv</a:t>
            </a:r>
            <a:endParaRPr lang="cs-CZ" sz="2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9900"/>
                </a:solidFill>
              </a:rPr>
              <a:t>Mezinárodní předpisy</a:t>
            </a:r>
            <a:endParaRPr lang="cs-CZ" dirty="0">
              <a:solidFill>
                <a:srgbClr val="0099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ČSN P ISO 21542 </a:t>
            </a:r>
            <a:r>
              <a:rPr lang="cs-CZ" sz="2400" i="1" dirty="0" smtClean="0"/>
              <a:t>(10/2012, překlad </a:t>
            </a:r>
            <a:r>
              <a:rPr lang="cs-CZ" sz="2400" i="1" dirty="0" err="1" smtClean="0"/>
              <a:t>čj</a:t>
            </a:r>
            <a:r>
              <a:rPr lang="cs-CZ" sz="2400" i="1" dirty="0" smtClean="0"/>
              <a:t>)</a:t>
            </a:r>
          </a:p>
          <a:p>
            <a:r>
              <a:rPr lang="cs-CZ" sz="2400" dirty="0" smtClean="0"/>
              <a:t>ČSN EN 17 210:2021 Přístupnost a užívání vystavěného prostředí - Funkční požadavky </a:t>
            </a:r>
            <a:r>
              <a:rPr lang="cs-CZ" sz="2400" i="1" dirty="0" smtClean="0"/>
              <a:t>(pouze aj)</a:t>
            </a:r>
          </a:p>
          <a:p>
            <a:pPr>
              <a:buNone/>
            </a:pPr>
            <a:r>
              <a:rPr lang="cs-CZ" sz="2400" dirty="0" smtClean="0"/>
              <a:t>Technické informace:</a:t>
            </a:r>
          </a:p>
          <a:p>
            <a:r>
              <a:rPr lang="cs-CZ" sz="2400" dirty="0" smtClean="0"/>
              <a:t>TR 17 621…kritéria a požadavky </a:t>
            </a:r>
          </a:p>
          <a:p>
            <a:r>
              <a:rPr lang="cs-CZ" sz="2400" dirty="0" smtClean="0"/>
              <a:t>TR 17 622…posuzování shody </a:t>
            </a:r>
          </a:p>
          <a:p>
            <a:pPr>
              <a:buNone/>
            </a:pPr>
            <a:r>
              <a:rPr lang="cs-CZ" sz="2000" dirty="0" smtClean="0"/>
              <a:t> - ČAS/zodpovědný orgán: nezajištěna možnost připomínkování ani aktivní účast (odborníci, </a:t>
            </a:r>
            <a:r>
              <a:rPr lang="cs-CZ" sz="2000" dirty="0" err="1" smtClean="0"/>
              <a:t>nezisk.org</a:t>
            </a:r>
            <a:r>
              <a:rPr lang="cs-CZ" sz="2000" dirty="0" smtClean="0"/>
              <a:t>.)</a:t>
            </a:r>
          </a:p>
          <a:p>
            <a:pPr>
              <a:buNone/>
            </a:pPr>
            <a:endParaRPr lang="cs-CZ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>Základní definice</a:t>
            </a:r>
            <a:endParaRPr lang="cs-CZ" dirty="0">
              <a:solidFill>
                <a:srgbClr val="0099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738" y="1752600"/>
            <a:ext cx="8272462" cy="4267200"/>
          </a:xfrm>
        </p:spPr>
        <p:txBody>
          <a:bodyPr/>
          <a:lstStyle/>
          <a:p>
            <a:r>
              <a:rPr lang="cs-CZ" sz="2400" dirty="0" smtClean="0"/>
              <a:t>ČSN EN 17 210:.. </a:t>
            </a:r>
            <a:r>
              <a:rPr lang="cs-CZ" sz="2400" i="1" dirty="0" smtClean="0"/>
              <a:t>samostatné a bezpečné  užívání prostředí, staveb i jejich částí včetně </a:t>
            </a:r>
            <a:r>
              <a:rPr lang="cs-CZ" sz="2400" i="1" u="sng" dirty="0" smtClean="0"/>
              <a:t>zařízení </a:t>
            </a:r>
            <a:r>
              <a:rPr lang="cs-CZ" sz="2400" i="1" dirty="0" smtClean="0"/>
              <a:t>a </a:t>
            </a:r>
            <a:r>
              <a:rPr lang="cs-CZ" sz="2400" i="1" u="sng" dirty="0" smtClean="0"/>
              <a:t>služeb</a:t>
            </a:r>
            <a:r>
              <a:rPr lang="cs-CZ" sz="2400" i="1" dirty="0" smtClean="0"/>
              <a:t> </a:t>
            </a:r>
            <a:r>
              <a:rPr lang="cs-CZ" sz="2400" i="1" u="sng" dirty="0" smtClean="0"/>
              <a:t>všemi potenciálními uživateli</a:t>
            </a:r>
            <a:r>
              <a:rPr lang="cs-CZ" sz="2400" i="1" dirty="0" smtClean="0"/>
              <a:t> bez ohledu na zdravotní stav, věk, pohlaví a schopnosti….</a:t>
            </a:r>
            <a:endParaRPr lang="cs-CZ" sz="2400" dirty="0" smtClean="0"/>
          </a:p>
          <a:p>
            <a:r>
              <a:rPr lang="cs-CZ" sz="2400" dirty="0" smtClean="0"/>
              <a:t>SZ, vyhl.398/09 Sb. (i nový SZ): .</a:t>
            </a:r>
            <a:r>
              <a:rPr lang="cs-CZ" sz="2400" i="1" dirty="0" smtClean="0"/>
              <a:t>..osoby </a:t>
            </a:r>
            <a:r>
              <a:rPr lang="cs-CZ" sz="2400" i="1" u="sng" dirty="0" smtClean="0"/>
              <a:t>s omezenou  schopností pohybu a orientace </a:t>
            </a:r>
            <a:r>
              <a:rPr lang="cs-CZ" sz="2400" i="1" dirty="0" smtClean="0"/>
              <a:t>tj. osoby s pohybovým, zrakovým nebo sluchovým postižením, osoby pokročilého věku, těhotné ženy a osoby doprovázející dítě v kočárku nebo dítě do 3 let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33583" t="26330" r="53191" b="35891"/>
          <a:stretch>
            <a:fillRect/>
          </a:stretch>
        </p:blipFill>
        <p:spPr bwMode="auto">
          <a:xfrm>
            <a:off x="228600" y="533400"/>
            <a:ext cx="868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E43512"/>
                </a:solidFill>
              </a:rPr>
              <a:t>B. STÁVAJÍCÍ STAV ČR</a:t>
            </a:r>
            <a:endParaRPr lang="cs-CZ" b="1" dirty="0">
              <a:solidFill>
                <a:srgbClr val="E4351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738" y="1752600"/>
            <a:ext cx="8424862" cy="4267200"/>
          </a:xfrm>
        </p:spPr>
        <p:txBody>
          <a:bodyPr/>
          <a:lstStyle/>
          <a:p>
            <a:r>
              <a:rPr lang="cs-CZ" sz="2400" dirty="0" smtClean="0"/>
              <a:t>Stavební zákon č. 183/2006 Sb. </a:t>
            </a:r>
          </a:p>
          <a:p>
            <a:pPr>
              <a:buNone/>
            </a:pPr>
            <a:r>
              <a:rPr lang="cs-CZ" sz="2400" dirty="0" smtClean="0"/>
              <a:t>	</a:t>
            </a:r>
            <a:r>
              <a:rPr lang="cs-CZ" sz="2400" i="1" dirty="0" smtClean="0"/>
              <a:t>verze 27, zrušen k 7/2023, dále zákon č. 283/2021 Sb.</a:t>
            </a:r>
            <a:endParaRPr lang="cs-CZ" sz="2400" dirty="0" smtClean="0"/>
          </a:p>
          <a:p>
            <a:r>
              <a:rPr lang="cs-CZ" sz="2400" dirty="0" smtClean="0"/>
              <a:t>MMR: </a:t>
            </a:r>
            <a:r>
              <a:rPr lang="cs-CZ" sz="2400" dirty="0" err="1" smtClean="0"/>
              <a:t>vyhl</a:t>
            </a:r>
            <a:r>
              <a:rPr lang="cs-CZ" sz="2400" dirty="0" smtClean="0"/>
              <a:t>. č. 398/09 Sb., o obecných technických požadavcích zabezpečujících </a:t>
            </a:r>
            <a:r>
              <a:rPr lang="cs-CZ" sz="2400" dirty="0" err="1" smtClean="0"/>
              <a:t>bezbar</a:t>
            </a:r>
            <a:r>
              <a:rPr lang="cs-CZ" sz="2400" dirty="0" smtClean="0"/>
              <a:t>. užívání staveb</a:t>
            </a:r>
          </a:p>
          <a:p>
            <a:r>
              <a:rPr lang="cs-CZ" sz="2400" dirty="0" smtClean="0"/>
              <a:t>MD: ? (TP)</a:t>
            </a:r>
          </a:p>
          <a:p>
            <a:r>
              <a:rPr lang="cs-CZ" sz="2400" dirty="0" smtClean="0"/>
              <a:t>Vyhlášky o dokumentaci staveb       </a:t>
            </a:r>
          </a:p>
          <a:p>
            <a:pPr>
              <a:buNone/>
            </a:pPr>
            <a:r>
              <a:rPr lang="cs-CZ" sz="2400" dirty="0" smtClean="0"/>
              <a:t>	(č. 499/2006 Sb., č. 146/2008 Sb.)</a:t>
            </a:r>
          </a:p>
          <a:p>
            <a:r>
              <a:rPr lang="cs-CZ" sz="2400" dirty="0" smtClean="0"/>
              <a:t>Další předpisy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009900"/>
                </a:solidFill>
              </a:rPr>
              <a:t>Stavební zákon</a:t>
            </a:r>
            <a:endParaRPr lang="cs-CZ" b="1" dirty="0">
              <a:solidFill>
                <a:srgbClr val="0099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738" y="1752600"/>
            <a:ext cx="8348662" cy="4267200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400" dirty="0" smtClean="0"/>
              <a:t>bezbariérové užívání: obecný požadavek na výstavbu</a:t>
            </a:r>
          </a:p>
          <a:p>
            <a:pPr>
              <a:buFontTx/>
              <a:buChar char="-"/>
            </a:pPr>
            <a:r>
              <a:rPr lang="cs-CZ" sz="2400" dirty="0" smtClean="0"/>
              <a:t>osoby s omezenou schopností pohybu a orientace</a:t>
            </a:r>
          </a:p>
          <a:p>
            <a:pPr>
              <a:buFontTx/>
              <a:buChar char="-"/>
            </a:pPr>
            <a:r>
              <a:rPr lang="cs-CZ" sz="2400" dirty="0" smtClean="0"/>
              <a:t>zodpovědnost: řada subjektů </a:t>
            </a:r>
          </a:p>
          <a:p>
            <a:pPr>
              <a:buNone/>
            </a:pPr>
            <a:r>
              <a:rPr lang="cs-CZ" sz="2400" i="1" dirty="0" smtClean="0"/>
              <a:t>	</a:t>
            </a:r>
            <a:r>
              <a:rPr lang="cs-CZ" sz="2000" i="1" dirty="0" smtClean="0"/>
              <a:t>stavebník/investor, projektant, autorizovaný inspektor, stavbyvedoucí, stavební a autorský dozor, stavební úřad, vlastník stavby,…, Drážní úřad,Policie ČR/DI- stanoviska</a:t>
            </a:r>
          </a:p>
          <a:p>
            <a:pPr>
              <a:buNone/>
            </a:pPr>
            <a:endParaRPr lang="cs-CZ" sz="2400" i="1" dirty="0" smtClean="0"/>
          </a:p>
          <a:p>
            <a:pPr>
              <a:buFontTx/>
              <a:buChar char="-"/>
            </a:pPr>
            <a:r>
              <a:rPr lang="cs-CZ" sz="2400" dirty="0" smtClean="0">
                <a:solidFill>
                  <a:srgbClr val="009900"/>
                </a:solidFill>
              </a:rPr>
              <a:t>praxe: NEFUNKČNÍ SYSTÉM, malá vymahatelnost </a:t>
            </a:r>
          </a:p>
          <a:p>
            <a:pPr>
              <a:buFontTx/>
              <a:buChar char="-"/>
            </a:pPr>
            <a:endParaRPr lang="cs-CZ" sz="2400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438" y="17526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C:\Users\Mila\Documents\Dokum FOTKY\F BUS 20\žlábe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09600"/>
            <a:ext cx="6954838" cy="5216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>
                <a:solidFill>
                  <a:srgbClr val="009900"/>
                </a:solidFill>
              </a:rPr>
              <a:t>Vyhl</a:t>
            </a:r>
            <a:r>
              <a:rPr lang="cs-CZ" dirty="0" smtClean="0">
                <a:solidFill>
                  <a:srgbClr val="009900"/>
                </a:solidFill>
              </a:rPr>
              <a:t>. č. 398/2009 Sb.</a:t>
            </a:r>
            <a:endParaRPr lang="cs-CZ" b="1" dirty="0">
              <a:solidFill>
                <a:srgbClr val="0099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sz="2800" dirty="0" smtClean="0"/>
              <a:t>pokrok oproti </a:t>
            </a:r>
            <a:r>
              <a:rPr lang="cs-CZ" sz="2800" dirty="0" err="1" smtClean="0"/>
              <a:t>vyhl</a:t>
            </a:r>
            <a:r>
              <a:rPr lang="cs-CZ" sz="2800" dirty="0" smtClean="0"/>
              <a:t>. č. 369/2001 Sb.</a:t>
            </a:r>
          </a:p>
          <a:p>
            <a:pPr>
              <a:buFontTx/>
              <a:buChar char="-"/>
            </a:pPr>
            <a:r>
              <a:rPr lang="cs-CZ" sz="2800" dirty="0" smtClean="0"/>
              <a:t>na MMR předána řada podnětů a připomínek z praxe (</a:t>
            </a:r>
            <a:r>
              <a:rPr lang="cs-CZ" sz="2800" i="1" dirty="0" smtClean="0"/>
              <a:t>pracovní skupina NRZP, POV,.., jednotlivci</a:t>
            </a:r>
            <a:r>
              <a:rPr lang="cs-CZ" sz="2800" dirty="0" smtClean="0"/>
              <a:t>)</a:t>
            </a:r>
          </a:p>
          <a:p>
            <a:pPr>
              <a:buFontTx/>
              <a:buChar char="-"/>
            </a:pPr>
            <a:r>
              <a:rPr lang="cs-CZ" sz="2800" dirty="0" smtClean="0"/>
              <a:t>MMR: příslib spolupráce na nové vyhlášce,  realita: ?</a:t>
            </a:r>
          </a:p>
          <a:p>
            <a:pPr>
              <a:buFontTx/>
              <a:buChar char="-"/>
            </a:pPr>
            <a:r>
              <a:rPr lang="cs-CZ" sz="2800" dirty="0" smtClean="0"/>
              <a:t>nové problémy: modrozelená infrastruktura, </a:t>
            </a:r>
            <a:r>
              <a:rPr lang="cs-CZ" sz="2800" dirty="0" err="1" smtClean="0"/>
              <a:t>mikromobilita</a:t>
            </a:r>
            <a:r>
              <a:rPr lang="cs-CZ" sz="2800" dirty="0" smtClean="0"/>
              <a:t>,… </a:t>
            </a:r>
          </a:p>
          <a:p>
            <a:pPr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4674" y="304800"/>
            <a:ext cx="8340725" cy="1216025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dirty="0" smtClean="0">
                <a:solidFill>
                  <a:srgbClr val="009900"/>
                </a:solidFill>
              </a:rPr>
              <a:t>Vyhlášky o dokumentaci staveb </a:t>
            </a:r>
            <a:endParaRPr lang="cs-CZ" b="1" dirty="0">
              <a:solidFill>
                <a:srgbClr val="0099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	B.2.4: Zásady bezbariérového užívání</a:t>
            </a:r>
          </a:p>
          <a:p>
            <a:pPr>
              <a:buFontTx/>
              <a:buChar char="-"/>
            </a:pPr>
            <a:r>
              <a:rPr lang="cs-CZ" dirty="0" smtClean="0"/>
              <a:t>často pouze odkaz na </a:t>
            </a:r>
            <a:r>
              <a:rPr lang="cs-CZ" dirty="0" err="1" smtClean="0"/>
              <a:t>vyhl</a:t>
            </a:r>
            <a:r>
              <a:rPr lang="cs-CZ" dirty="0" smtClean="0"/>
              <a:t>. č.398/09, nebo naopak opisy celých pasáží</a:t>
            </a:r>
          </a:p>
          <a:p>
            <a:pPr>
              <a:buFontTx/>
              <a:buChar char="-"/>
            </a:pPr>
            <a:r>
              <a:rPr lang="cs-CZ" dirty="0" smtClean="0"/>
              <a:t>chybí popis konkrétního řešení, technické detaily,..</a:t>
            </a:r>
          </a:p>
          <a:p>
            <a:pPr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4674" y="304800"/>
            <a:ext cx="8340725" cy="1216025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dirty="0" smtClean="0">
                <a:solidFill>
                  <a:srgbClr val="009900"/>
                </a:solidFill>
              </a:rPr>
              <a:t>Další předpisy: </a:t>
            </a:r>
            <a:endParaRPr lang="cs-CZ" b="1" dirty="0">
              <a:solidFill>
                <a:srgbClr val="0099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738" y="1752600"/>
            <a:ext cx="8348662" cy="4267200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400" dirty="0" smtClean="0"/>
              <a:t>ČSN 73 6110 Projektování místních komunikací</a:t>
            </a:r>
          </a:p>
          <a:p>
            <a:pPr>
              <a:buFontTx/>
              <a:buChar char="-"/>
            </a:pPr>
            <a:r>
              <a:rPr lang="cs-CZ" sz="2400" dirty="0" smtClean="0"/>
              <a:t>ČSN 73 6425 Autobusové, trolejbusové a tramvajové zastávky - přestupní uzly</a:t>
            </a:r>
          </a:p>
          <a:p>
            <a:pPr>
              <a:buFontTx/>
              <a:buChar char="-"/>
            </a:pPr>
            <a:r>
              <a:rPr lang="cs-CZ" sz="2400" i="1" dirty="0" smtClean="0"/>
              <a:t>plánovaná ČSN 73 6001 - Bezbariérové užívání dopravních staveb/2015: nekvalitní podklady</a:t>
            </a:r>
          </a:p>
          <a:p>
            <a:pPr>
              <a:buFontTx/>
              <a:buChar char="-"/>
            </a:pPr>
            <a:r>
              <a:rPr lang="cs-CZ" sz="2400" i="1" dirty="0" smtClean="0"/>
              <a:t>TN TZUS</a:t>
            </a:r>
          </a:p>
          <a:p>
            <a:pPr>
              <a:buFontTx/>
              <a:buChar char="-"/>
            </a:pPr>
            <a:r>
              <a:rPr lang="cs-CZ" sz="2400" i="1" dirty="0" smtClean="0"/>
              <a:t>Železniční listy</a:t>
            </a:r>
          </a:p>
          <a:p>
            <a:pPr>
              <a:buFontTx/>
              <a:buChar char="-"/>
            </a:pPr>
            <a:r>
              <a:rPr lang="cs-CZ" sz="2400" i="1" dirty="0" smtClean="0"/>
              <a:t>Řada dalších norem </a:t>
            </a:r>
          </a:p>
          <a:p>
            <a:pPr>
              <a:buNone/>
            </a:pPr>
            <a:endParaRPr lang="cs-CZ" sz="2400" i="1" dirty="0" smtClean="0"/>
          </a:p>
          <a:p>
            <a:pPr>
              <a:buFontTx/>
              <a:buChar char="-"/>
            </a:pPr>
            <a:endParaRPr lang="cs-CZ" sz="2400" i="1" dirty="0" smtClean="0"/>
          </a:p>
          <a:p>
            <a:pPr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Metodika MMR k </a:t>
            </a:r>
            <a:r>
              <a:rPr lang="cs-CZ" sz="2400" dirty="0" err="1" smtClean="0"/>
              <a:t>vyhl</a:t>
            </a:r>
            <a:r>
              <a:rPr lang="cs-CZ" sz="2400" dirty="0" smtClean="0"/>
              <a:t>. č. 398/09 Sb.: vyprodáno, internetová verze nedostupná</a:t>
            </a:r>
          </a:p>
          <a:p>
            <a:r>
              <a:rPr lang="cs-CZ" sz="2400" dirty="0" smtClean="0"/>
              <a:t>MMR: tzv. Pomůcky k aplikaci – výklady, vyjádření (neznámé, obtížně </a:t>
            </a:r>
            <a:r>
              <a:rPr lang="cs-CZ" sz="2400" dirty="0" err="1" smtClean="0"/>
              <a:t>dohledatelné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ČKAIT:  Technické pomůcky k činnosti AO (</a:t>
            </a:r>
            <a:r>
              <a:rPr lang="cs-CZ" sz="2400" dirty="0" err="1" smtClean="0"/>
              <a:t>Profesis</a:t>
            </a:r>
            <a:r>
              <a:rPr lang="cs-CZ" sz="2400" dirty="0" smtClean="0"/>
              <a:t> – přístupné i pro nečleny komory)</a:t>
            </a:r>
          </a:p>
          <a:p>
            <a:r>
              <a:rPr lang="cs-CZ" sz="2400" dirty="0" smtClean="0"/>
              <a:t>Projekty, granty,..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9900"/>
                </a:solidFill>
              </a:rPr>
              <a:t>Odborné texty</a:t>
            </a:r>
            <a:endParaRPr lang="cs-CZ" dirty="0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Grant TAČR/MMR (odbor bytové  výstavby) zaměřený na celoživotní  bydlení, mj.:</a:t>
            </a:r>
          </a:p>
          <a:p>
            <a:pPr>
              <a:buNone/>
            </a:pPr>
            <a:r>
              <a:rPr lang="cs-CZ" sz="2800" dirty="0" smtClean="0"/>
              <a:t>	- </a:t>
            </a:r>
            <a:r>
              <a:rPr lang="cs-CZ" sz="2800" u="sng" dirty="0" smtClean="0"/>
              <a:t>porovnání zajištění přístupnosti v několika  evropských zemích</a:t>
            </a:r>
          </a:p>
          <a:p>
            <a:pPr>
              <a:buNone/>
            </a:pPr>
            <a:r>
              <a:rPr lang="cs-CZ" sz="2800" dirty="0" smtClean="0"/>
              <a:t>	- připomínky k </a:t>
            </a:r>
            <a:r>
              <a:rPr lang="cs-CZ" sz="2800" dirty="0" err="1" smtClean="0"/>
              <a:t>vyhl</a:t>
            </a:r>
            <a:r>
              <a:rPr lang="cs-CZ" sz="2800" dirty="0" smtClean="0"/>
              <a:t>. č. 398/09 Sb.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267200"/>
          </a:xfrm>
        </p:spPr>
        <p:txBody>
          <a:bodyPr/>
          <a:lstStyle/>
          <a:p>
            <a:r>
              <a:rPr lang="cs-CZ" sz="2800" dirty="0" smtClean="0"/>
              <a:t>Existuje legislativní rámec, selhává aplikace </a:t>
            </a:r>
          </a:p>
          <a:p>
            <a:r>
              <a:rPr lang="cs-CZ" sz="2800" dirty="0" smtClean="0"/>
              <a:t>Složitý proces, rozptýlená zodpovědnost</a:t>
            </a:r>
          </a:p>
          <a:p>
            <a:r>
              <a:rPr lang="cs-CZ" sz="2800" dirty="0" smtClean="0"/>
              <a:t>Stavební úřad není schopen posoudit</a:t>
            </a:r>
          </a:p>
          <a:p>
            <a:r>
              <a:rPr lang="cs-CZ" sz="2800" dirty="0" smtClean="0"/>
              <a:t>MMR: nedostatečné personální zajištění</a:t>
            </a:r>
          </a:p>
          <a:p>
            <a:r>
              <a:rPr lang="cs-CZ" sz="2800" dirty="0" smtClean="0"/>
              <a:t>Konzultace: nejsou systémově zajištěny</a:t>
            </a:r>
          </a:p>
          <a:p>
            <a:r>
              <a:rPr lang="cs-CZ" sz="2800" dirty="0" smtClean="0"/>
              <a:t>Chybí podklady, manuály, experti,..</a:t>
            </a:r>
          </a:p>
          <a:p>
            <a:r>
              <a:rPr lang="cs-CZ" sz="2800" dirty="0" smtClean="0"/>
              <a:t>Zapojení neziskových organizací s různou mírou znalostí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9900"/>
                </a:solidFill>
              </a:rPr>
              <a:t>Shrnutí: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E43512"/>
                </a:solidFill>
              </a:rPr>
              <a:t>C. ZMĚNY LEGISLATIVY</a:t>
            </a:r>
            <a:endParaRPr lang="cs-CZ" b="1" dirty="0">
              <a:solidFill>
                <a:srgbClr val="E4351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Nový stavební zákon </a:t>
            </a:r>
          </a:p>
          <a:p>
            <a:pPr>
              <a:buNone/>
            </a:pPr>
            <a:r>
              <a:rPr lang="cs-CZ" sz="2400" dirty="0" smtClean="0"/>
              <a:t>     Bezbariérovost: stagnace</a:t>
            </a:r>
          </a:p>
          <a:p>
            <a:pPr>
              <a:buNone/>
            </a:pPr>
            <a:r>
              <a:rPr lang="cs-CZ" sz="2400" dirty="0" smtClean="0"/>
              <a:t>	- sloučení s bezpečností staveb</a:t>
            </a:r>
          </a:p>
          <a:p>
            <a:pPr>
              <a:buNone/>
            </a:pPr>
            <a:r>
              <a:rPr lang="cs-CZ" sz="2400" dirty="0" smtClean="0"/>
              <a:t>	- chybí kontrolní mechanismy (PD/realizace/užívání stavby: vyjádření/audit  od akreditovaného specialisty,…)</a:t>
            </a:r>
          </a:p>
          <a:p>
            <a:r>
              <a:rPr lang="cs-CZ" sz="2400" dirty="0" smtClean="0"/>
              <a:t>Vyhláška o požadavcích na výstavbu:</a:t>
            </a:r>
          </a:p>
          <a:p>
            <a:pPr>
              <a:buNone/>
            </a:pPr>
            <a:r>
              <a:rPr lang="cs-CZ" sz="2400" dirty="0" smtClean="0"/>
              <a:t>   - příprava, obsáhlý nepřehledný text</a:t>
            </a:r>
          </a:p>
          <a:p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738" y="1752600"/>
            <a:ext cx="8272462" cy="4267200"/>
          </a:xfrm>
        </p:spPr>
        <p:txBody>
          <a:bodyPr/>
          <a:lstStyle/>
          <a:p>
            <a:r>
              <a:rPr lang="cs-CZ" sz="2800" dirty="0" smtClean="0"/>
              <a:t>Bezbariérovost-</a:t>
            </a:r>
            <a:r>
              <a:rPr lang="cs-CZ" sz="2800" dirty="0" err="1" smtClean="0"/>
              <a:t>multidisciplinární</a:t>
            </a:r>
            <a:r>
              <a:rPr lang="cs-CZ" sz="2800" dirty="0" smtClean="0"/>
              <a:t> obor</a:t>
            </a:r>
          </a:p>
          <a:p>
            <a:r>
              <a:rPr lang="cs-CZ" sz="2800" dirty="0" smtClean="0"/>
              <a:t>Platforma odborníků, akreditované pracoviště,.. </a:t>
            </a:r>
          </a:p>
          <a:p>
            <a:pPr>
              <a:buNone/>
            </a:pPr>
            <a:r>
              <a:rPr lang="cs-CZ" sz="2800" dirty="0" smtClean="0"/>
              <a:t>1. Připomínky k legislativě</a:t>
            </a:r>
          </a:p>
          <a:p>
            <a:pPr>
              <a:buNone/>
            </a:pPr>
            <a:r>
              <a:rPr lang="cs-CZ" sz="2800" dirty="0" smtClean="0"/>
              <a:t>2. Systém kontroly</a:t>
            </a:r>
          </a:p>
          <a:p>
            <a:pPr>
              <a:buNone/>
            </a:pPr>
            <a:r>
              <a:rPr lang="cs-CZ" sz="2800" dirty="0" smtClean="0"/>
              <a:t>3. Školení, metodické materiály, manuály</a:t>
            </a:r>
          </a:p>
          <a:p>
            <a:pPr>
              <a:buNone/>
            </a:pPr>
            <a:r>
              <a:rPr lang="cs-CZ" sz="2800" dirty="0" smtClean="0"/>
              <a:t>4. Diskuze, sdílení informací</a:t>
            </a:r>
          </a:p>
          <a:p>
            <a:pPr>
              <a:buNone/>
            </a:pPr>
            <a:endParaRPr lang="cs-CZ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E43512"/>
                </a:solidFill>
              </a:rPr>
              <a:t>D. MOŽNÁ ŘEŠENÍ</a:t>
            </a:r>
            <a:endParaRPr lang="cs-CZ" b="1" dirty="0">
              <a:solidFill>
                <a:srgbClr val="E43512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70875" cy="1216025"/>
          </a:xfrm>
        </p:spPr>
        <p:txBody>
          <a:bodyPr/>
          <a:lstStyle/>
          <a:p>
            <a:r>
              <a:rPr lang="cs-CZ" dirty="0" smtClean="0"/>
              <a:t>	</a:t>
            </a:r>
            <a:r>
              <a:rPr lang="cs-CZ" dirty="0" smtClean="0">
                <a:solidFill>
                  <a:srgbClr val="009900"/>
                </a:solidFill>
              </a:rPr>
              <a:t>Švédsko – </a:t>
            </a:r>
            <a:r>
              <a:rPr lang="cs-CZ" dirty="0" err="1" smtClean="0">
                <a:solidFill>
                  <a:srgbClr val="009900"/>
                </a:solidFill>
              </a:rPr>
              <a:t>mgr</a:t>
            </a:r>
            <a:r>
              <a:rPr lang="cs-CZ" dirty="0" smtClean="0">
                <a:solidFill>
                  <a:srgbClr val="009900"/>
                </a:solidFill>
              </a:rPr>
              <a:t>. Z. Šrámková</a:t>
            </a:r>
            <a:endParaRPr lang="cs-CZ" dirty="0">
              <a:solidFill>
                <a:srgbClr val="0099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Vládní strategie: od pacienta k občanovi</a:t>
            </a:r>
          </a:p>
          <a:p>
            <a:r>
              <a:rPr lang="cs-CZ" dirty="0" smtClean="0"/>
              <a:t>Stejná práva a povinnosti</a:t>
            </a:r>
          </a:p>
          <a:p>
            <a:r>
              <a:rPr lang="cs-CZ" dirty="0" smtClean="0"/>
              <a:t>Přístupnost: akreditovaní konzultanti, řádové zlepšení </a:t>
            </a:r>
          </a:p>
          <a:p>
            <a:r>
              <a:rPr lang="cs-CZ" sz="2800" dirty="0" smtClean="0"/>
              <a:t>Názor na situaci v ČR: chybí systémová řešení, neznalost, nedovzdělanost</a:t>
            </a:r>
            <a:endParaRPr lang="cs-CZ" sz="28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39200" cy="659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39624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"/>
            <a:ext cx="39624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399"/>
            <a:ext cx="8915400" cy="665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56648"/>
            <a:ext cx="9149028" cy="680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1000" y="2514600"/>
            <a:ext cx="8534400" cy="3505200"/>
          </a:xfrm>
        </p:spPr>
        <p:txBody>
          <a:bodyPr/>
          <a:lstStyle/>
          <a:p>
            <a:pPr algn="ctr">
              <a:buNone/>
            </a:pPr>
            <a:r>
              <a:rPr lang="cs-CZ" dirty="0" smtClean="0">
                <a:solidFill>
                  <a:srgbClr val="C00000"/>
                </a:solidFill>
              </a:rPr>
              <a:t>Přístupné prostředí = požadavek 21. století</a:t>
            </a:r>
          </a:p>
          <a:p>
            <a:pPr algn="ctr">
              <a:buNone/>
            </a:pPr>
            <a:endParaRPr lang="cs-CZ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cs-CZ" dirty="0" smtClean="0">
                <a:solidFill>
                  <a:srgbClr val="C00000"/>
                </a:solidFill>
              </a:rPr>
              <a:t>Nové prostředí s bariérami </a:t>
            </a:r>
          </a:p>
          <a:p>
            <a:pPr algn="ctr">
              <a:buNone/>
            </a:pPr>
            <a:r>
              <a:rPr lang="cs-CZ" dirty="0" smtClean="0">
                <a:solidFill>
                  <a:srgbClr val="C00000"/>
                </a:solidFill>
              </a:rPr>
              <a:t>= </a:t>
            </a:r>
          </a:p>
          <a:p>
            <a:pPr algn="ctr">
              <a:buNone/>
            </a:pPr>
            <a:r>
              <a:rPr lang="cs-CZ" dirty="0" smtClean="0">
                <a:solidFill>
                  <a:srgbClr val="C00000"/>
                </a:solidFill>
              </a:rPr>
              <a:t>plýtvání veřejnými financemi</a:t>
            </a:r>
            <a:endParaRPr lang="cs-CZ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828800"/>
            <a:ext cx="8001000" cy="4267200"/>
          </a:xfrm>
        </p:spPr>
        <p:txBody>
          <a:bodyPr/>
          <a:lstStyle/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</p:txBody>
      </p:sp>
      <p:sp>
        <p:nvSpPr>
          <p:cNvPr id="4" name="Obdélník 2"/>
          <p:cNvSpPr>
            <a:spLocks noChangeArrowheads="1"/>
          </p:cNvSpPr>
          <p:nvPr/>
        </p:nvSpPr>
        <p:spPr bwMode="auto">
          <a:xfrm>
            <a:off x="1835150" y="4419601"/>
            <a:ext cx="4572000" cy="1325620"/>
          </a:xfrm>
          <a:custGeom>
            <a:avLst/>
            <a:gdLst>
              <a:gd name="T0" fmla="*/ 483870037 w 21600"/>
              <a:gd name="T1" fmla="*/ 0 h 21600"/>
              <a:gd name="T2" fmla="*/ 967740073 w 21600"/>
              <a:gd name="T3" fmla="*/ 16077099 h 21600"/>
              <a:gd name="T4" fmla="*/ 483870037 w 21600"/>
              <a:gd name="T5" fmla="*/ 32154197 h 21600"/>
              <a:gd name="T6" fmla="*/ 0 w 21600"/>
              <a:gd name="T7" fmla="*/ 16077099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lvl="1" algn="ctr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000" dirty="0" smtClean="0"/>
              <a:t>Ing. Milena Antonovičová</a:t>
            </a:r>
          </a:p>
          <a:p>
            <a:pPr marL="0" lvl="1" algn="ctr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000" dirty="0" smtClean="0"/>
              <a:t>Bezbariérové řešení staveb</a:t>
            </a:r>
          </a:p>
          <a:p>
            <a:pPr marL="0" lvl="1" algn="ctr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000" dirty="0" err="1" smtClean="0">
                <a:hlinkClick r:id="rId2"/>
              </a:rPr>
              <a:t>antonovicova</a:t>
            </a:r>
            <a:r>
              <a:rPr lang="cs-CZ" sz="2000" dirty="0" smtClean="0">
                <a:hlinkClick r:id="rId2"/>
              </a:rPr>
              <a:t>@seznam.</a:t>
            </a:r>
            <a:r>
              <a:rPr lang="cs-CZ" sz="2000" dirty="0" err="1" smtClean="0">
                <a:hlinkClick r:id="rId2"/>
              </a:rPr>
              <a:t>cz</a:t>
            </a:r>
            <a:endParaRPr lang="cs-CZ" sz="2000" dirty="0" smtClean="0"/>
          </a:p>
          <a:p>
            <a:pPr marL="0" lvl="1" algn="ctr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dirty="0" smtClean="0"/>
              <a:t>tel: 603 233 513</a:t>
            </a:r>
            <a:endParaRPr lang="cs-CZ" dirty="0"/>
          </a:p>
        </p:txBody>
      </p:sp>
      <p:pic>
        <p:nvPicPr>
          <p:cNvPr id="5" name="Picture 6" descr="OOSPO vyre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524000"/>
            <a:ext cx="2514600" cy="266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>Průchozí šířka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438" y="17526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9900"/>
                </a:solidFill>
              </a:rPr>
              <a:t>Překážky na chodníku</a:t>
            </a:r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171" y="1752600"/>
            <a:ext cx="758613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438" y="17526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>
              <a:solidFill>
                <a:srgbClr val="009900"/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238" y="17526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ofil">
  <a:themeElements>
    <a:clrScheme name="Pro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3048</TotalTime>
  <Words>596</Words>
  <Application>Microsoft Office PowerPoint</Application>
  <PresentationFormat>Předvádění na obrazovce (4:3)</PresentationFormat>
  <Paragraphs>147</Paragraphs>
  <Slides>53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Profil</vt:lpstr>
      <vt:lpstr>bezbariérové užívání staveb      </vt:lpstr>
      <vt:lpstr>VNĚJŠÍ PROSTŘEDÍ – teorie</vt:lpstr>
      <vt:lpstr>Rovný a pevný povrch</vt:lpstr>
      <vt:lpstr>Snímek 4</vt:lpstr>
      <vt:lpstr>Snímek 5</vt:lpstr>
      <vt:lpstr>Průchozí šířka</vt:lpstr>
      <vt:lpstr>Překážky na chodníku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Restaurační zahrádky</vt:lpstr>
      <vt:lpstr>Výškové rozdíly</vt:lpstr>
      <vt:lpstr>Vizuální kontrasty</vt:lpstr>
      <vt:lpstr>Madla, kontrasty </vt:lpstr>
      <vt:lpstr>Kombinace schodů a rampy</vt:lpstr>
      <vt:lpstr>Podchozí výška, podstupnice</vt:lpstr>
      <vt:lpstr>Ližiny</vt:lpstr>
      <vt:lpstr>Přechody: hmatná dlažba</vt:lpstr>
      <vt:lpstr>Směr signálních pásů</vt:lpstr>
      <vt:lpstr>Místa pro přecházení</vt:lpstr>
      <vt:lpstr> Nároží: snížené hrany</vt:lpstr>
      <vt:lpstr>Vyhrazená parkovací stání</vt:lpstr>
      <vt:lpstr>Stavební práce</vt:lpstr>
      <vt:lpstr>Snímek 28</vt:lpstr>
      <vt:lpstr>                             Havárie</vt:lpstr>
      <vt:lpstr>Snímek 30</vt:lpstr>
      <vt:lpstr>A. VÝCHOZÍ  PŘEDPOKLADY</vt:lpstr>
      <vt:lpstr> ÚMLUVA OSN o právech osob se zdravotním postižením (ČR podpis 2007)</vt:lpstr>
      <vt:lpstr>Reakce ČR</vt:lpstr>
      <vt:lpstr>Mezinárodní předpisy</vt:lpstr>
      <vt:lpstr>Základní definice</vt:lpstr>
      <vt:lpstr>Snímek 36</vt:lpstr>
      <vt:lpstr>B. STÁVAJÍCÍ STAV ČR</vt:lpstr>
      <vt:lpstr> Stavební zákon</vt:lpstr>
      <vt:lpstr>Snímek 39</vt:lpstr>
      <vt:lpstr> Vyhl. č. 398/2009 Sb.</vt:lpstr>
      <vt:lpstr>  Vyhlášky o dokumentaci staveb </vt:lpstr>
      <vt:lpstr>  Další předpisy: </vt:lpstr>
      <vt:lpstr>Odborné texty</vt:lpstr>
      <vt:lpstr>Snímek 44</vt:lpstr>
      <vt:lpstr>Shrnutí: </vt:lpstr>
      <vt:lpstr>C. ZMĚNY LEGISLATIVY</vt:lpstr>
      <vt:lpstr>D. MOŽNÁ ŘEŠENÍ</vt:lpstr>
      <vt:lpstr> Švédsko – mgr. Z. Šrámková</vt:lpstr>
      <vt:lpstr>Snímek 49</vt:lpstr>
      <vt:lpstr>Snímek 50</vt:lpstr>
      <vt:lpstr>Snímek 51</vt:lpstr>
      <vt:lpstr>Snímek 52</vt:lpstr>
      <vt:lpstr>Snímek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Míla</dc:creator>
  <cp:lastModifiedBy>MA</cp:lastModifiedBy>
  <cp:revision>141</cp:revision>
  <cp:lastPrinted>1601-01-01T00:00:00Z</cp:lastPrinted>
  <dcterms:created xsi:type="dcterms:W3CDTF">1601-01-01T00:00:00Z</dcterms:created>
  <dcterms:modified xsi:type="dcterms:W3CDTF">2022-06-29T10:09:38Z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