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62" r:id="rId4"/>
    <p:sldId id="291" r:id="rId5"/>
    <p:sldId id="285" r:id="rId6"/>
    <p:sldId id="264" r:id="rId7"/>
    <p:sldId id="276" r:id="rId8"/>
    <p:sldId id="286" r:id="rId9"/>
    <p:sldId id="287" r:id="rId10"/>
    <p:sldId id="288" r:id="rId11"/>
    <p:sldId id="292" r:id="rId12"/>
    <p:sldId id="271" r:id="rId13"/>
    <p:sldId id="289" r:id="rId14"/>
    <p:sldId id="290" r:id="rId15"/>
    <p:sldId id="263" r:id="rId16"/>
    <p:sldId id="260" r:id="rId17"/>
  </p:sldIdLst>
  <p:sldSz cx="12192000" cy="6858000"/>
  <p:notesSz cx="6805613" cy="99393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477E783-93AA-4717-91CD-45015D057E89}">
          <p14:sldIdLst>
            <p14:sldId id="256"/>
            <p14:sldId id="283"/>
            <p14:sldId id="262"/>
            <p14:sldId id="291"/>
            <p14:sldId id="285"/>
            <p14:sldId id="264"/>
          </p14:sldIdLst>
        </p14:section>
        <p14:section name="Oddíl bez názvu" id="{57699FD6-81DD-4FCC-97FB-5E8918B84B61}">
          <p14:sldIdLst>
            <p14:sldId id="276"/>
            <p14:sldId id="286"/>
            <p14:sldId id="287"/>
            <p14:sldId id="288"/>
            <p14:sldId id="292"/>
            <p14:sldId id="271"/>
            <p14:sldId id="289"/>
            <p14:sldId id="290"/>
            <p14:sldId id="263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4"/>
    <p:restoredTop sz="89677" autoAdjust="0"/>
  </p:normalViewPr>
  <p:slideViewPr>
    <p:cSldViewPr snapToGrid="0" snapToObjects="1">
      <p:cViewPr varScale="1">
        <p:scale>
          <a:sx n="67" d="100"/>
          <a:sy n="67" d="100"/>
        </p:scale>
        <p:origin x="1782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cs-CZ" sz="3200" dirty="0"/>
              <a:t>ROZPOČET PROGRAMU </a:t>
            </a:r>
          </a:p>
          <a:p>
            <a:pPr>
              <a:defRPr/>
            </a:pPr>
            <a:r>
              <a:rPr lang="cs-CZ" sz="3200" dirty="0"/>
              <a:t>2022 - 2026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List1!$A$11</c:f>
              <c:strCache>
                <c:ptCount val="1"/>
                <c:pt idx="0">
                  <c:v>CELKEM PPVVRA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List1!$B$10:$F$10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List1!$B$11:$F$11</c:f>
              <c:numCache>
                <c:formatCode>#\ ##0\ "Kč"</c:formatCode>
                <c:ptCount val="5"/>
                <c:pt idx="0">
                  <c:v>1690000</c:v>
                </c:pt>
                <c:pt idx="1">
                  <c:v>2047000</c:v>
                </c:pt>
                <c:pt idx="2">
                  <c:v>2810000</c:v>
                </c:pt>
                <c:pt idx="3">
                  <c:v>2990000</c:v>
                </c:pt>
                <c:pt idx="4">
                  <c:v>3280000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4-495E-8FA4-4A2442FF4C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94773344"/>
        <c:axId val="1283306752"/>
      </c:barChart>
      <c:catAx>
        <c:axId val="129477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3306752"/>
        <c:crosses val="autoZero"/>
        <c:auto val="1"/>
        <c:lblAlgn val="ctr"/>
        <c:lblOffset val="100"/>
        <c:noMultiLvlLbl val="0"/>
      </c:catAx>
      <c:valAx>
        <c:axId val="1283306752"/>
        <c:scaling>
          <c:orientation val="minMax"/>
        </c:scaling>
        <c:delete val="1"/>
        <c:axPos val="l"/>
        <c:numFmt formatCode="#\ ##0\ &quot;Kč&quot;" sourceLinked="1"/>
        <c:majorTickMark val="none"/>
        <c:minorTickMark val="none"/>
        <c:tickLblPos val="nextTo"/>
        <c:crossAx val="129477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pardubice.eu/dotace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pardubice.eu/dotac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25736-FBAF-4F3E-905B-94559E66728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9E7532-5A34-480A-AC7A-AFE50E5B8716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Celoroční činnost podporující výchovu, vzdělávání dětí a mládeže </a:t>
          </a:r>
          <a:endParaRPr lang="en-US" dirty="0">
            <a:solidFill>
              <a:schemeClr val="tx1"/>
            </a:solidFill>
          </a:endParaRPr>
        </a:p>
      </dgm:t>
    </dgm:pt>
    <dgm:pt modelId="{9E4FBB38-0817-4238-B026-B3BD817DDC0F}" type="parTrans" cxnId="{B1BC96EF-33E5-4CBE-9EB5-DDA5A555DCE1}">
      <dgm:prSet/>
      <dgm:spPr/>
      <dgm:t>
        <a:bodyPr/>
        <a:lstStyle/>
        <a:p>
          <a:endParaRPr lang="en-US"/>
        </a:p>
      </dgm:t>
    </dgm:pt>
    <dgm:pt modelId="{8F99FED6-1A36-443E-9B01-0C69647183DC}" type="sibTrans" cxnId="{B1BC96EF-33E5-4CBE-9EB5-DDA5A555DCE1}">
      <dgm:prSet/>
      <dgm:spPr/>
      <dgm:t>
        <a:bodyPr/>
        <a:lstStyle/>
        <a:p>
          <a:endParaRPr lang="en-US"/>
        </a:p>
      </dgm:t>
    </dgm:pt>
    <dgm:pt modelId="{93A60F41-4D69-492C-8770-B3F72B033C38}">
      <dgm:prSet custT="1"/>
      <dgm:spPr/>
      <dgm:t>
        <a:bodyPr/>
        <a:lstStyle/>
        <a:p>
          <a:r>
            <a:rPr lang="cs-CZ" sz="1600" dirty="0"/>
            <a:t>Volnočasové, zájmové a vzdělávací aktivity navštěvované ve volném čase dětmi od 6 let</a:t>
          </a:r>
          <a:endParaRPr lang="en-US" sz="1600" dirty="0"/>
        </a:p>
      </dgm:t>
    </dgm:pt>
    <dgm:pt modelId="{D49527AE-FA09-4881-A156-80D9ECF7765F}" type="parTrans" cxnId="{A26CD545-03AE-466B-909A-5C193B0295F3}">
      <dgm:prSet/>
      <dgm:spPr/>
      <dgm:t>
        <a:bodyPr/>
        <a:lstStyle/>
        <a:p>
          <a:endParaRPr lang="en-US"/>
        </a:p>
      </dgm:t>
    </dgm:pt>
    <dgm:pt modelId="{1D9926B1-52E8-468C-85BA-8E88249F446E}" type="sibTrans" cxnId="{A26CD545-03AE-466B-909A-5C193B0295F3}">
      <dgm:prSet/>
      <dgm:spPr/>
      <dgm:t>
        <a:bodyPr/>
        <a:lstStyle/>
        <a:p>
          <a:endParaRPr lang="en-US"/>
        </a:p>
      </dgm:t>
    </dgm:pt>
    <dgm:pt modelId="{A700ADBF-001E-49D5-81D7-A768775167DE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Celoroční činnost podporující prorodinné aktivity</a:t>
          </a:r>
          <a:endParaRPr lang="en-US" dirty="0">
            <a:solidFill>
              <a:schemeClr val="tx1"/>
            </a:solidFill>
          </a:endParaRPr>
        </a:p>
      </dgm:t>
    </dgm:pt>
    <dgm:pt modelId="{B9316241-4C55-4DDC-B493-5D915553D7E1}" type="parTrans" cxnId="{CB587936-00E0-4358-99A9-C7E1EF2F16BB}">
      <dgm:prSet/>
      <dgm:spPr/>
      <dgm:t>
        <a:bodyPr/>
        <a:lstStyle/>
        <a:p>
          <a:endParaRPr lang="en-US"/>
        </a:p>
      </dgm:t>
    </dgm:pt>
    <dgm:pt modelId="{1A4886D0-D6BF-41C0-89A3-D870FDD6594D}" type="sibTrans" cxnId="{CB587936-00E0-4358-99A9-C7E1EF2F16BB}">
      <dgm:prSet/>
      <dgm:spPr/>
      <dgm:t>
        <a:bodyPr/>
        <a:lstStyle/>
        <a:p>
          <a:endParaRPr lang="en-US"/>
        </a:p>
      </dgm:t>
    </dgm:pt>
    <dgm:pt modelId="{48918326-F3CA-4B6A-BCCD-3256526674EC}">
      <dgm:prSet custT="1"/>
      <dgm:spPr/>
      <dgm:t>
        <a:bodyPr/>
        <a:lstStyle/>
        <a:p>
          <a:r>
            <a:rPr lang="cs-CZ" sz="1600" dirty="0"/>
            <a:t>Aktivity zaměřené na harmonický vývoj dětí předškolního věku </a:t>
          </a:r>
          <a:endParaRPr lang="en-US" sz="1600" dirty="0"/>
        </a:p>
      </dgm:t>
    </dgm:pt>
    <dgm:pt modelId="{66226FBF-CA48-4BA5-8971-4685B0E7CA45}" type="parTrans" cxnId="{33EB290F-BA57-4CA9-A365-265871449BF0}">
      <dgm:prSet/>
      <dgm:spPr/>
      <dgm:t>
        <a:bodyPr/>
        <a:lstStyle/>
        <a:p>
          <a:endParaRPr lang="en-US"/>
        </a:p>
      </dgm:t>
    </dgm:pt>
    <dgm:pt modelId="{F4319484-D8FE-4B24-9F93-F1B7B12D690F}" type="sibTrans" cxnId="{33EB290F-BA57-4CA9-A365-265871449BF0}">
      <dgm:prSet/>
      <dgm:spPr/>
      <dgm:t>
        <a:bodyPr/>
        <a:lstStyle/>
        <a:p>
          <a:endParaRPr lang="en-US"/>
        </a:p>
      </dgm:t>
    </dgm:pt>
    <dgm:pt modelId="{26485FC2-E4C7-4580-BA37-F21CEADB81A9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Celoroční spolková činnost dospělých</a:t>
          </a:r>
          <a:endParaRPr lang="en-US" dirty="0">
            <a:solidFill>
              <a:schemeClr val="tx1"/>
            </a:solidFill>
          </a:endParaRPr>
        </a:p>
      </dgm:t>
    </dgm:pt>
    <dgm:pt modelId="{46F61601-160E-48FB-B259-F60B9B61D2F1}" type="parTrans" cxnId="{4E658925-ED64-4FAC-96FB-7907E15FF5F7}">
      <dgm:prSet/>
      <dgm:spPr/>
      <dgm:t>
        <a:bodyPr/>
        <a:lstStyle/>
        <a:p>
          <a:endParaRPr lang="en-US"/>
        </a:p>
      </dgm:t>
    </dgm:pt>
    <dgm:pt modelId="{4AAA5D3F-1A2C-48C2-A7B8-D7A3E75D30A7}" type="sibTrans" cxnId="{4E658925-ED64-4FAC-96FB-7907E15FF5F7}">
      <dgm:prSet/>
      <dgm:spPr/>
      <dgm:t>
        <a:bodyPr/>
        <a:lstStyle/>
        <a:p>
          <a:endParaRPr lang="en-US"/>
        </a:p>
      </dgm:t>
    </dgm:pt>
    <dgm:pt modelId="{23EC4FD6-2B64-4B65-93BB-44CB185E5337}">
      <dgm:prSet custT="1"/>
      <dgm:spPr/>
      <dgm:t>
        <a:bodyPr/>
        <a:lstStyle/>
        <a:p>
          <a:r>
            <a:rPr lang="cs-CZ" sz="1600" dirty="0"/>
            <a:t>Zájmová a osvětová činnost dospělých občanů ve volném čase s dopadem na veřejný život města. </a:t>
          </a:r>
          <a:endParaRPr lang="en-US" sz="1600" dirty="0"/>
        </a:p>
      </dgm:t>
    </dgm:pt>
    <dgm:pt modelId="{EF9480AE-A4B6-4AC1-A319-59B607FD098E}" type="parTrans" cxnId="{DCD8CC90-9725-471E-A1EB-C00874EF8D9A}">
      <dgm:prSet/>
      <dgm:spPr/>
      <dgm:t>
        <a:bodyPr/>
        <a:lstStyle/>
        <a:p>
          <a:endParaRPr lang="en-US"/>
        </a:p>
      </dgm:t>
    </dgm:pt>
    <dgm:pt modelId="{9C370222-1E28-4D75-AC00-D1D6C82AF2AA}" type="sibTrans" cxnId="{DCD8CC90-9725-471E-A1EB-C00874EF8D9A}">
      <dgm:prSet/>
      <dgm:spPr/>
      <dgm:t>
        <a:bodyPr/>
        <a:lstStyle/>
        <a:p>
          <a:endParaRPr lang="en-US"/>
        </a:p>
      </dgm:t>
    </dgm:pt>
    <dgm:pt modelId="{FD4DEBD3-C90C-4000-9560-C3F1A6E8CC02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Jednorázová akce</a:t>
          </a:r>
          <a:endParaRPr lang="en-US" dirty="0">
            <a:solidFill>
              <a:schemeClr val="tx1"/>
            </a:solidFill>
          </a:endParaRPr>
        </a:p>
      </dgm:t>
    </dgm:pt>
    <dgm:pt modelId="{B43D1F99-79F8-4E10-B547-1EC5B68C4ECA}" type="parTrans" cxnId="{776F9D4A-17BA-4C35-9FAE-E1A8C32A9AE9}">
      <dgm:prSet/>
      <dgm:spPr/>
      <dgm:t>
        <a:bodyPr/>
        <a:lstStyle/>
        <a:p>
          <a:endParaRPr lang="en-US"/>
        </a:p>
      </dgm:t>
    </dgm:pt>
    <dgm:pt modelId="{9EC1310F-A34A-403C-9CFA-B9A44EE8340A}" type="sibTrans" cxnId="{776F9D4A-17BA-4C35-9FAE-E1A8C32A9AE9}">
      <dgm:prSet/>
      <dgm:spPr/>
      <dgm:t>
        <a:bodyPr/>
        <a:lstStyle/>
        <a:p>
          <a:endParaRPr lang="en-US"/>
        </a:p>
      </dgm:t>
    </dgm:pt>
    <dgm:pt modelId="{B1277194-DFE4-401B-BEB5-168B50AD2E1E}">
      <dgm:prSet custT="1"/>
      <dgm:spPr/>
      <dgm:t>
        <a:bodyPr/>
        <a:lstStyle/>
        <a:p>
          <a:r>
            <a:rPr lang="cs-CZ" sz="1600" dirty="0"/>
            <a:t>Akce určené pro děti, mládež i dospělé, pořádané pro širokou veřejnost i úzkou skupinu osob.</a:t>
          </a:r>
          <a:endParaRPr lang="en-US" sz="1600" dirty="0"/>
        </a:p>
      </dgm:t>
    </dgm:pt>
    <dgm:pt modelId="{3398E95B-4E3C-4E2F-9995-925FCB79BFF3}" type="parTrans" cxnId="{DB25253A-9EE7-4D0D-BBB3-5C576704E30A}">
      <dgm:prSet/>
      <dgm:spPr/>
      <dgm:t>
        <a:bodyPr/>
        <a:lstStyle/>
        <a:p>
          <a:endParaRPr lang="en-US"/>
        </a:p>
      </dgm:t>
    </dgm:pt>
    <dgm:pt modelId="{FA33C961-21E0-4F4D-85C5-0B5331BDF02D}" type="sibTrans" cxnId="{DB25253A-9EE7-4D0D-BBB3-5C576704E30A}">
      <dgm:prSet/>
      <dgm:spPr/>
      <dgm:t>
        <a:bodyPr/>
        <a:lstStyle/>
        <a:p>
          <a:endParaRPr lang="en-US"/>
        </a:p>
      </dgm:t>
    </dgm:pt>
    <dgm:pt modelId="{0E20A953-8867-4423-B0AA-8984BA81737E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Prázdninová činnost </a:t>
          </a:r>
        </a:p>
        <a:p>
          <a:r>
            <a:rPr lang="cs-CZ" b="1" dirty="0">
              <a:solidFill>
                <a:schemeClr val="tx1"/>
              </a:solidFill>
            </a:rPr>
            <a:t> (1. 5. – 20. 5. 2026) </a:t>
          </a:r>
          <a:endParaRPr lang="en-US" dirty="0">
            <a:solidFill>
              <a:schemeClr val="tx1"/>
            </a:solidFill>
          </a:endParaRPr>
        </a:p>
      </dgm:t>
    </dgm:pt>
    <dgm:pt modelId="{5E88401F-2527-4E2A-B109-E8A574ED9C30}" type="parTrans" cxnId="{A89C614D-43AA-4FB0-8FC8-CDF8C5D85999}">
      <dgm:prSet/>
      <dgm:spPr/>
      <dgm:t>
        <a:bodyPr/>
        <a:lstStyle/>
        <a:p>
          <a:endParaRPr lang="en-US"/>
        </a:p>
      </dgm:t>
    </dgm:pt>
    <dgm:pt modelId="{528E7D30-BA94-48A5-8AB1-33A91D974B00}" type="sibTrans" cxnId="{A89C614D-43AA-4FB0-8FC8-CDF8C5D85999}">
      <dgm:prSet/>
      <dgm:spPr/>
      <dgm:t>
        <a:bodyPr/>
        <a:lstStyle/>
        <a:p>
          <a:endParaRPr lang="en-US"/>
        </a:p>
      </dgm:t>
    </dgm:pt>
    <dgm:pt modelId="{187C5821-966E-473F-A02F-E648AF87DED9}">
      <dgm:prSet custT="1"/>
      <dgm:spPr/>
      <dgm:t>
        <a:bodyPr/>
        <a:lstStyle/>
        <a:p>
          <a:r>
            <a:rPr lang="cs-CZ" sz="1600" dirty="0"/>
            <a:t>Pobytové tábory, příměstské tábory a tábory při Sportovním parku Pardubice.</a:t>
          </a:r>
          <a:endParaRPr lang="en-US" sz="1600" dirty="0"/>
        </a:p>
      </dgm:t>
    </dgm:pt>
    <dgm:pt modelId="{D239285E-3A2A-4CE5-A9AD-6B3ED0F90182}" type="parTrans" cxnId="{844813F8-8E25-4C2E-804E-FDBA32C57AEB}">
      <dgm:prSet/>
      <dgm:spPr/>
      <dgm:t>
        <a:bodyPr/>
        <a:lstStyle/>
        <a:p>
          <a:endParaRPr lang="en-US"/>
        </a:p>
      </dgm:t>
    </dgm:pt>
    <dgm:pt modelId="{C9DEECDC-BCF4-44EA-82A4-3678ED5895C1}" type="sibTrans" cxnId="{844813F8-8E25-4C2E-804E-FDBA32C57AEB}">
      <dgm:prSet/>
      <dgm:spPr/>
      <dgm:t>
        <a:bodyPr/>
        <a:lstStyle/>
        <a:p>
          <a:endParaRPr lang="en-US"/>
        </a:p>
      </dgm:t>
    </dgm:pt>
    <dgm:pt modelId="{8AE5B4BF-C432-4632-95B7-7212E0A206E6}" type="pres">
      <dgm:prSet presAssocID="{F3925736-FBAF-4F3E-905B-94559E66728F}" presName="Name0" presStyleCnt="0">
        <dgm:presLayoutVars>
          <dgm:dir/>
          <dgm:animLvl val="lvl"/>
          <dgm:resizeHandles val="exact"/>
        </dgm:presLayoutVars>
      </dgm:prSet>
      <dgm:spPr/>
    </dgm:pt>
    <dgm:pt modelId="{83ACB0CC-0234-49A4-8E6B-3AEB970342DC}" type="pres">
      <dgm:prSet presAssocID="{BA9E7532-5A34-480A-AC7A-AFE50E5B8716}" presName="linNode" presStyleCnt="0"/>
      <dgm:spPr/>
    </dgm:pt>
    <dgm:pt modelId="{D432D4FF-CFC9-42F0-ACC2-0125EEF522B6}" type="pres">
      <dgm:prSet presAssocID="{BA9E7532-5A34-480A-AC7A-AFE50E5B871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48CE666-07DA-4A86-ADFF-1C266CA194CB}" type="pres">
      <dgm:prSet presAssocID="{BA9E7532-5A34-480A-AC7A-AFE50E5B8716}" presName="descendantText" presStyleLbl="alignAccFollowNode1" presStyleIdx="0" presStyleCnt="5">
        <dgm:presLayoutVars>
          <dgm:bulletEnabled val="1"/>
        </dgm:presLayoutVars>
      </dgm:prSet>
      <dgm:spPr/>
    </dgm:pt>
    <dgm:pt modelId="{C23403A3-4BD3-479F-B48E-EE436C9AE773}" type="pres">
      <dgm:prSet presAssocID="{8F99FED6-1A36-443E-9B01-0C69647183DC}" presName="sp" presStyleCnt="0"/>
      <dgm:spPr/>
    </dgm:pt>
    <dgm:pt modelId="{7F3BCAC1-81F4-472C-B1C5-2D47BD86B1A5}" type="pres">
      <dgm:prSet presAssocID="{A700ADBF-001E-49D5-81D7-A768775167DE}" presName="linNode" presStyleCnt="0"/>
      <dgm:spPr/>
    </dgm:pt>
    <dgm:pt modelId="{B8A155A7-DE15-49B8-A651-5D3D9CA7966C}" type="pres">
      <dgm:prSet presAssocID="{A700ADBF-001E-49D5-81D7-A768775167D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7D43B53-B434-46D1-A01A-24C2774DA496}" type="pres">
      <dgm:prSet presAssocID="{A700ADBF-001E-49D5-81D7-A768775167DE}" presName="descendantText" presStyleLbl="alignAccFollowNode1" presStyleIdx="1" presStyleCnt="5">
        <dgm:presLayoutVars>
          <dgm:bulletEnabled val="1"/>
        </dgm:presLayoutVars>
      </dgm:prSet>
      <dgm:spPr/>
    </dgm:pt>
    <dgm:pt modelId="{F464DD7F-80B7-47DC-B181-DF1572717D98}" type="pres">
      <dgm:prSet presAssocID="{1A4886D0-D6BF-41C0-89A3-D870FDD6594D}" presName="sp" presStyleCnt="0"/>
      <dgm:spPr/>
    </dgm:pt>
    <dgm:pt modelId="{1F37E74B-0F8E-4936-B610-6690C63F112C}" type="pres">
      <dgm:prSet presAssocID="{26485FC2-E4C7-4580-BA37-F21CEADB81A9}" presName="linNode" presStyleCnt="0"/>
      <dgm:spPr/>
    </dgm:pt>
    <dgm:pt modelId="{ED0ED9A8-7E76-4202-A973-4EE442BD9672}" type="pres">
      <dgm:prSet presAssocID="{26485FC2-E4C7-4580-BA37-F21CEADB81A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8DE0EA9-4A55-4468-83C6-B7867963E576}" type="pres">
      <dgm:prSet presAssocID="{26485FC2-E4C7-4580-BA37-F21CEADB81A9}" presName="descendantText" presStyleLbl="alignAccFollowNode1" presStyleIdx="2" presStyleCnt="5">
        <dgm:presLayoutVars>
          <dgm:bulletEnabled val="1"/>
        </dgm:presLayoutVars>
      </dgm:prSet>
      <dgm:spPr/>
    </dgm:pt>
    <dgm:pt modelId="{F53DFFA1-91A9-405D-93C9-7F8D6ACC82DE}" type="pres">
      <dgm:prSet presAssocID="{4AAA5D3F-1A2C-48C2-A7B8-D7A3E75D30A7}" presName="sp" presStyleCnt="0"/>
      <dgm:spPr/>
    </dgm:pt>
    <dgm:pt modelId="{2AEB1848-371E-44B2-8E11-20888EB7B50A}" type="pres">
      <dgm:prSet presAssocID="{FD4DEBD3-C90C-4000-9560-C3F1A6E8CC02}" presName="linNode" presStyleCnt="0"/>
      <dgm:spPr/>
    </dgm:pt>
    <dgm:pt modelId="{3C662A8A-0294-4CEA-A791-EE0637B3FB3A}" type="pres">
      <dgm:prSet presAssocID="{FD4DEBD3-C90C-4000-9560-C3F1A6E8CC0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5F1C173-CE38-4500-A20C-C8549918400B}" type="pres">
      <dgm:prSet presAssocID="{FD4DEBD3-C90C-4000-9560-C3F1A6E8CC02}" presName="descendantText" presStyleLbl="alignAccFollowNode1" presStyleIdx="3" presStyleCnt="5">
        <dgm:presLayoutVars>
          <dgm:bulletEnabled val="1"/>
        </dgm:presLayoutVars>
      </dgm:prSet>
      <dgm:spPr/>
    </dgm:pt>
    <dgm:pt modelId="{018ECADC-C539-4A9D-9ECC-838238953380}" type="pres">
      <dgm:prSet presAssocID="{9EC1310F-A34A-403C-9CFA-B9A44EE8340A}" presName="sp" presStyleCnt="0"/>
      <dgm:spPr/>
    </dgm:pt>
    <dgm:pt modelId="{B1BCC524-29D3-4539-BB5B-2624A6E56203}" type="pres">
      <dgm:prSet presAssocID="{0E20A953-8867-4423-B0AA-8984BA81737E}" presName="linNode" presStyleCnt="0"/>
      <dgm:spPr/>
    </dgm:pt>
    <dgm:pt modelId="{8073F791-3E69-4968-BF11-163E40625F76}" type="pres">
      <dgm:prSet presAssocID="{0E20A953-8867-4423-B0AA-8984BA81737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E02F64A-C73D-4ABF-9F67-4A3D9D879FA2}" type="pres">
      <dgm:prSet presAssocID="{0E20A953-8867-4423-B0AA-8984BA81737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417AD301-3DEC-492D-9E7B-BB4E32664713}" type="presOf" srcId="{23EC4FD6-2B64-4B65-93BB-44CB185E5337}" destId="{38DE0EA9-4A55-4468-83C6-B7867963E576}" srcOrd="0" destOrd="0" presId="urn:microsoft.com/office/officeart/2005/8/layout/vList5"/>
    <dgm:cxn modelId="{32105503-0BB1-479C-8F00-B2EEC0E5A435}" type="presOf" srcId="{A700ADBF-001E-49D5-81D7-A768775167DE}" destId="{B8A155A7-DE15-49B8-A651-5D3D9CA7966C}" srcOrd="0" destOrd="0" presId="urn:microsoft.com/office/officeart/2005/8/layout/vList5"/>
    <dgm:cxn modelId="{C0E8260A-3CA3-4801-B364-326C467B1EDA}" type="presOf" srcId="{93A60F41-4D69-492C-8770-B3F72B033C38}" destId="{948CE666-07DA-4A86-ADFF-1C266CA194CB}" srcOrd="0" destOrd="0" presId="urn:microsoft.com/office/officeart/2005/8/layout/vList5"/>
    <dgm:cxn modelId="{33EB290F-BA57-4CA9-A365-265871449BF0}" srcId="{A700ADBF-001E-49D5-81D7-A768775167DE}" destId="{48918326-F3CA-4B6A-BCCD-3256526674EC}" srcOrd="0" destOrd="0" parTransId="{66226FBF-CA48-4BA5-8971-4685B0E7CA45}" sibTransId="{F4319484-D8FE-4B24-9F93-F1B7B12D690F}"/>
    <dgm:cxn modelId="{92A3311E-697E-481B-9499-3BB3CC40D320}" type="presOf" srcId="{FD4DEBD3-C90C-4000-9560-C3F1A6E8CC02}" destId="{3C662A8A-0294-4CEA-A791-EE0637B3FB3A}" srcOrd="0" destOrd="0" presId="urn:microsoft.com/office/officeart/2005/8/layout/vList5"/>
    <dgm:cxn modelId="{4E658925-ED64-4FAC-96FB-7907E15FF5F7}" srcId="{F3925736-FBAF-4F3E-905B-94559E66728F}" destId="{26485FC2-E4C7-4580-BA37-F21CEADB81A9}" srcOrd="2" destOrd="0" parTransId="{46F61601-160E-48FB-B259-F60B9B61D2F1}" sibTransId="{4AAA5D3F-1A2C-48C2-A7B8-D7A3E75D30A7}"/>
    <dgm:cxn modelId="{CB587936-00E0-4358-99A9-C7E1EF2F16BB}" srcId="{F3925736-FBAF-4F3E-905B-94559E66728F}" destId="{A700ADBF-001E-49D5-81D7-A768775167DE}" srcOrd="1" destOrd="0" parTransId="{B9316241-4C55-4DDC-B493-5D915553D7E1}" sibTransId="{1A4886D0-D6BF-41C0-89A3-D870FDD6594D}"/>
    <dgm:cxn modelId="{DB25253A-9EE7-4D0D-BBB3-5C576704E30A}" srcId="{FD4DEBD3-C90C-4000-9560-C3F1A6E8CC02}" destId="{B1277194-DFE4-401B-BEB5-168B50AD2E1E}" srcOrd="0" destOrd="0" parTransId="{3398E95B-4E3C-4E2F-9995-925FCB79BFF3}" sibTransId="{FA33C961-21E0-4F4D-85C5-0B5331BDF02D}"/>
    <dgm:cxn modelId="{A26CD545-03AE-466B-909A-5C193B0295F3}" srcId="{BA9E7532-5A34-480A-AC7A-AFE50E5B8716}" destId="{93A60F41-4D69-492C-8770-B3F72B033C38}" srcOrd="0" destOrd="0" parTransId="{D49527AE-FA09-4881-A156-80D9ECF7765F}" sibTransId="{1D9926B1-52E8-468C-85BA-8E88249F446E}"/>
    <dgm:cxn modelId="{776F9D4A-17BA-4C35-9FAE-E1A8C32A9AE9}" srcId="{F3925736-FBAF-4F3E-905B-94559E66728F}" destId="{FD4DEBD3-C90C-4000-9560-C3F1A6E8CC02}" srcOrd="3" destOrd="0" parTransId="{B43D1F99-79F8-4E10-B547-1EC5B68C4ECA}" sibTransId="{9EC1310F-A34A-403C-9CFA-B9A44EE8340A}"/>
    <dgm:cxn modelId="{A89C614D-43AA-4FB0-8FC8-CDF8C5D85999}" srcId="{F3925736-FBAF-4F3E-905B-94559E66728F}" destId="{0E20A953-8867-4423-B0AA-8984BA81737E}" srcOrd="4" destOrd="0" parTransId="{5E88401F-2527-4E2A-B109-E8A574ED9C30}" sibTransId="{528E7D30-BA94-48A5-8AB1-33A91D974B00}"/>
    <dgm:cxn modelId="{0F6D1370-AD42-49A4-9177-567CA2DD56FF}" type="presOf" srcId="{B1277194-DFE4-401B-BEB5-168B50AD2E1E}" destId="{D5F1C173-CE38-4500-A20C-C8549918400B}" srcOrd="0" destOrd="0" presId="urn:microsoft.com/office/officeart/2005/8/layout/vList5"/>
    <dgm:cxn modelId="{6FCCC475-4183-4CCE-A4CF-25119D589FDF}" type="presOf" srcId="{F3925736-FBAF-4F3E-905B-94559E66728F}" destId="{8AE5B4BF-C432-4632-95B7-7212E0A206E6}" srcOrd="0" destOrd="0" presId="urn:microsoft.com/office/officeart/2005/8/layout/vList5"/>
    <dgm:cxn modelId="{007FE956-3406-4EAA-862C-CEEF2824ACBC}" type="presOf" srcId="{0E20A953-8867-4423-B0AA-8984BA81737E}" destId="{8073F791-3E69-4968-BF11-163E40625F76}" srcOrd="0" destOrd="0" presId="urn:microsoft.com/office/officeart/2005/8/layout/vList5"/>
    <dgm:cxn modelId="{DCD8CC90-9725-471E-A1EB-C00874EF8D9A}" srcId="{26485FC2-E4C7-4580-BA37-F21CEADB81A9}" destId="{23EC4FD6-2B64-4B65-93BB-44CB185E5337}" srcOrd="0" destOrd="0" parTransId="{EF9480AE-A4B6-4AC1-A319-59B607FD098E}" sibTransId="{9C370222-1E28-4D75-AC00-D1D6C82AF2AA}"/>
    <dgm:cxn modelId="{6C5A1DB6-9EC1-4900-9F37-AE210ACC54E1}" type="presOf" srcId="{187C5821-966E-473F-A02F-E648AF87DED9}" destId="{0E02F64A-C73D-4ABF-9F67-4A3D9D879FA2}" srcOrd="0" destOrd="0" presId="urn:microsoft.com/office/officeart/2005/8/layout/vList5"/>
    <dgm:cxn modelId="{01EF55BA-29CD-445F-A423-D6F1F2045ECB}" type="presOf" srcId="{26485FC2-E4C7-4580-BA37-F21CEADB81A9}" destId="{ED0ED9A8-7E76-4202-A973-4EE442BD9672}" srcOrd="0" destOrd="0" presId="urn:microsoft.com/office/officeart/2005/8/layout/vList5"/>
    <dgm:cxn modelId="{959443E2-2E0A-4244-8C75-959F530795BF}" type="presOf" srcId="{48918326-F3CA-4B6A-BCCD-3256526674EC}" destId="{57D43B53-B434-46D1-A01A-24C2774DA496}" srcOrd="0" destOrd="0" presId="urn:microsoft.com/office/officeart/2005/8/layout/vList5"/>
    <dgm:cxn modelId="{B1BC96EF-33E5-4CBE-9EB5-DDA5A555DCE1}" srcId="{F3925736-FBAF-4F3E-905B-94559E66728F}" destId="{BA9E7532-5A34-480A-AC7A-AFE50E5B8716}" srcOrd="0" destOrd="0" parTransId="{9E4FBB38-0817-4238-B026-B3BD817DDC0F}" sibTransId="{8F99FED6-1A36-443E-9B01-0C69647183DC}"/>
    <dgm:cxn modelId="{6D7763F4-C015-4722-AF0D-A9D0B34BDE7B}" type="presOf" srcId="{BA9E7532-5A34-480A-AC7A-AFE50E5B8716}" destId="{D432D4FF-CFC9-42F0-ACC2-0125EEF522B6}" srcOrd="0" destOrd="0" presId="urn:microsoft.com/office/officeart/2005/8/layout/vList5"/>
    <dgm:cxn modelId="{844813F8-8E25-4C2E-804E-FDBA32C57AEB}" srcId="{0E20A953-8867-4423-B0AA-8984BA81737E}" destId="{187C5821-966E-473F-A02F-E648AF87DED9}" srcOrd="0" destOrd="0" parTransId="{D239285E-3A2A-4CE5-A9AD-6B3ED0F90182}" sibTransId="{C9DEECDC-BCF4-44EA-82A4-3678ED5895C1}"/>
    <dgm:cxn modelId="{00A83111-DAE5-4300-AC42-1F504437D18C}" type="presParOf" srcId="{8AE5B4BF-C432-4632-95B7-7212E0A206E6}" destId="{83ACB0CC-0234-49A4-8E6B-3AEB970342DC}" srcOrd="0" destOrd="0" presId="urn:microsoft.com/office/officeart/2005/8/layout/vList5"/>
    <dgm:cxn modelId="{0E9C4AD5-09FB-46AD-9359-646F5324BC69}" type="presParOf" srcId="{83ACB0CC-0234-49A4-8E6B-3AEB970342DC}" destId="{D432D4FF-CFC9-42F0-ACC2-0125EEF522B6}" srcOrd="0" destOrd="0" presId="urn:microsoft.com/office/officeart/2005/8/layout/vList5"/>
    <dgm:cxn modelId="{05A463A0-F7A1-4B05-991F-301EDE6F5DA1}" type="presParOf" srcId="{83ACB0CC-0234-49A4-8E6B-3AEB970342DC}" destId="{948CE666-07DA-4A86-ADFF-1C266CA194CB}" srcOrd="1" destOrd="0" presId="urn:microsoft.com/office/officeart/2005/8/layout/vList5"/>
    <dgm:cxn modelId="{62F54E24-44A7-4A56-97A4-A24DE998D348}" type="presParOf" srcId="{8AE5B4BF-C432-4632-95B7-7212E0A206E6}" destId="{C23403A3-4BD3-479F-B48E-EE436C9AE773}" srcOrd="1" destOrd="0" presId="urn:microsoft.com/office/officeart/2005/8/layout/vList5"/>
    <dgm:cxn modelId="{D641D351-360E-4ED9-A31D-B02A5EF7410A}" type="presParOf" srcId="{8AE5B4BF-C432-4632-95B7-7212E0A206E6}" destId="{7F3BCAC1-81F4-472C-B1C5-2D47BD86B1A5}" srcOrd="2" destOrd="0" presId="urn:microsoft.com/office/officeart/2005/8/layout/vList5"/>
    <dgm:cxn modelId="{C45AC0A2-1684-475F-8CDF-062875233F09}" type="presParOf" srcId="{7F3BCAC1-81F4-472C-B1C5-2D47BD86B1A5}" destId="{B8A155A7-DE15-49B8-A651-5D3D9CA7966C}" srcOrd="0" destOrd="0" presId="urn:microsoft.com/office/officeart/2005/8/layout/vList5"/>
    <dgm:cxn modelId="{A9933A13-EAB2-4449-9587-A8DB1DD0C56A}" type="presParOf" srcId="{7F3BCAC1-81F4-472C-B1C5-2D47BD86B1A5}" destId="{57D43B53-B434-46D1-A01A-24C2774DA496}" srcOrd="1" destOrd="0" presId="urn:microsoft.com/office/officeart/2005/8/layout/vList5"/>
    <dgm:cxn modelId="{2AD591B1-6746-499B-9CC9-EE23FA1FDFBD}" type="presParOf" srcId="{8AE5B4BF-C432-4632-95B7-7212E0A206E6}" destId="{F464DD7F-80B7-47DC-B181-DF1572717D98}" srcOrd="3" destOrd="0" presId="urn:microsoft.com/office/officeart/2005/8/layout/vList5"/>
    <dgm:cxn modelId="{D6B51653-8696-4A13-A5BA-26BFAC7696DC}" type="presParOf" srcId="{8AE5B4BF-C432-4632-95B7-7212E0A206E6}" destId="{1F37E74B-0F8E-4936-B610-6690C63F112C}" srcOrd="4" destOrd="0" presId="urn:microsoft.com/office/officeart/2005/8/layout/vList5"/>
    <dgm:cxn modelId="{789E7410-7FBB-4DA5-B511-2D500A9C2607}" type="presParOf" srcId="{1F37E74B-0F8E-4936-B610-6690C63F112C}" destId="{ED0ED9A8-7E76-4202-A973-4EE442BD9672}" srcOrd="0" destOrd="0" presId="urn:microsoft.com/office/officeart/2005/8/layout/vList5"/>
    <dgm:cxn modelId="{C9B0FD23-8C39-4CF0-85CD-ED5487BBD8A3}" type="presParOf" srcId="{1F37E74B-0F8E-4936-B610-6690C63F112C}" destId="{38DE0EA9-4A55-4468-83C6-B7867963E576}" srcOrd="1" destOrd="0" presId="urn:microsoft.com/office/officeart/2005/8/layout/vList5"/>
    <dgm:cxn modelId="{35B01439-A7D8-4003-98CF-DBBA7268C801}" type="presParOf" srcId="{8AE5B4BF-C432-4632-95B7-7212E0A206E6}" destId="{F53DFFA1-91A9-405D-93C9-7F8D6ACC82DE}" srcOrd="5" destOrd="0" presId="urn:microsoft.com/office/officeart/2005/8/layout/vList5"/>
    <dgm:cxn modelId="{6B822C12-5989-4776-B2C9-EB59A257BFD4}" type="presParOf" srcId="{8AE5B4BF-C432-4632-95B7-7212E0A206E6}" destId="{2AEB1848-371E-44B2-8E11-20888EB7B50A}" srcOrd="6" destOrd="0" presId="urn:microsoft.com/office/officeart/2005/8/layout/vList5"/>
    <dgm:cxn modelId="{52B115F2-9C29-433E-9175-CE1CF51E4B38}" type="presParOf" srcId="{2AEB1848-371E-44B2-8E11-20888EB7B50A}" destId="{3C662A8A-0294-4CEA-A791-EE0637B3FB3A}" srcOrd="0" destOrd="0" presId="urn:microsoft.com/office/officeart/2005/8/layout/vList5"/>
    <dgm:cxn modelId="{B26BDD40-D2B9-4DAB-8BF9-1372335F7393}" type="presParOf" srcId="{2AEB1848-371E-44B2-8E11-20888EB7B50A}" destId="{D5F1C173-CE38-4500-A20C-C8549918400B}" srcOrd="1" destOrd="0" presId="urn:microsoft.com/office/officeart/2005/8/layout/vList5"/>
    <dgm:cxn modelId="{E706894F-DF9C-4E28-B7C1-8A3CE8117E6F}" type="presParOf" srcId="{8AE5B4BF-C432-4632-95B7-7212E0A206E6}" destId="{018ECADC-C539-4A9D-9ECC-838238953380}" srcOrd="7" destOrd="0" presId="urn:microsoft.com/office/officeart/2005/8/layout/vList5"/>
    <dgm:cxn modelId="{D7F989E2-8AD0-49D8-9287-0193E3E46740}" type="presParOf" srcId="{8AE5B4BF-C432-4632-95B7-7212E0A206E6}" destId="{B1BCC524-29D3-4539-BB5B-2624A6E56203}" srcOrd="8" destOrd="0" presId="urn:microsoft.com/office/officeart/2005/8/layout/vList5"/>
    <dgm:cxn modelId="{903B3348-A54E-4D66-A938-24A889B9E78E}" type="presParOf" srcId="{B1BCC524-29D3-4539-BB5B-2624A6E56203}" destId="{8073F791-3E69-4968-BF11-163E40625F76}" srcOrd="0" destOrd="0" presId="urn:microsoft.com/office/officeart/2005/8/layout/vList5"/>
    <dgm:cxn modelId="{FFA3C3E1-9449-4809-8942-120D1F0666A8}" type="presParOf" srcId="{B1BCC524-29D3-4539-BB5B-2624A6E56203}" destId="{0E02F64A-C73D-4ABF-9F67-4A3D9D879F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FD485-2E08-4A71-926B-725A3477B8E2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3053D4-0936-4A0A-91E5-B04B88BE4E0E}">
      <dgm:prSet custT="1"/>
      <dgm:spPr/>
      <dgm:t>
        <a:bodyPr/>
        <a:lstStyle/>
        <a:p>
          <a:r>
            <a:rPr lang="cs-CZ" sz="1800" b="1" dirty="0"/>
            <a:t>Návod k vyplnění elektronické žádosti o poskytnutí </a:t>
          </a:r>
        </a:p>
        <a:p>
          <a:r>
            <a:rPr lang="cs-CZ" sz="1800" b="0" dirty="0"/>
            <a:t>https://pardubice.eu/dotace</a:t>
          </a:r>
          <a:endParaRPr lang="cs-CZ" sz="1100" b="0" dirty="0"/>
        </a:p>
        <a:p>
          <a:endParaRPr lang="cs-CZ" sz="1100" b="1" dirty="0"/>
        </a:p>
        <a:p>
          <a:endParaRPr lang="en-US" sz="1100" dirty="0"/>
        </a:p>
      </dgm:t>
    </dgm:pt>
    <dgm:pt modelId="{6F77E9EB-F3A3-4E15-9D1D-A0496E1C23D8}" type="parTrans" cxnId="{6708C5B6-5A1D-4195-B75F-03499BD63B2E}">
      <dgm:prSet/>
      <dgm:spPr/>
      <dgm:t>
        <a:bodyPr/>
        <a:lstStyle/>
        <a:p>
          <a:endParaRPr lang="en-US"/>
        </a:p>
      </dgm:t>
    </dgm:pt>
    <dgm:pt modelId="{BD580048-7787-47C4-83A0-F47DC805F697}" type="sibTrans" cxnId="{6708C5B6-5A1D-4195-B75F-03499BD63B2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C0094FC-1789-4D55-B183-6767EBA22C4F}">
      <dgm:prSet custT="1"/>
      <dgm:spPr/>
      <dgm:t>
        <a:bodyPr/>
        <a:lstStyle/>
        <a:p>
          <a:r>
            <a:rPr lang="cs-CZ" sz="1800" b="1" dirty="0"/>
            <a:t>Vstup do Portálu občana</a:t>
          </a:r>
        </a:p>
        <a:p>
          <a:r>
            <a:rPr lang="cs-CZ" sz="1600" b="0" dirty="0"/>
            <a:t>D</a:t>
          </a:r>
          <a:r>
            <a:rPr lang="en-US" sz="1600" b="0" dirty="0" err="1"/>
            <a:t>atová</a:t>
          </a:r>
          <a:r>
            <a:rPr lang="en-US" sz="1600" b="0" dirty="0"/>
            <a:t> </a:t>
          </a:r>
          <a:r>
            <a:rPr lang="en-US" sz="1600" b="0" dirty="0" err="1"/>
            <a:t>schránka</a:t>
          </a:r>
          <a:r>
            <a:rPr lang="en-US" sz="1600" b="0" dirty="0"/>
            <a:t>, </a:t>
          </a:r>
          <a:r>
            <a:rPr lang="en-US" sz="1600" b="0" dirty="0" err="1"/>
            <a:t>identita</a:t>
          </a:r>
          <a:r>
            <a:rPr lang="en-US" sz="1600" b="0" dirty="0"/>
            <a:t> </a:t>
          </a:r>
          <a:r>
            <a:rPr lang="en-US" sz="1600" b="0" dirty="0" err="1"/>
            <a:t>občana</a:t>
          </a:r>
          <a:r>
            <a:rPr lang="en-US" sz="1600" b="0" dirty="0"/>
            <a:t>, email </a:t>
          </a:r>
          <a:r>
            <a:rPr lang="en-US" sz="1600" b="0" dirty="0" err="1"/>
            <a:t>žadatele</a:t>
          </a:r>
          <a:r>
            <a:rPr lang="en-US" sz="1600" b="0" dirty="0"/>
            <a:t>. V </a:t>
          </a:r>
          <a:r>
            <a:rPr lang="en-US" sz="1600" b="0" dirty="0" err="1"/>
            <a:t>případě</a:t>
          </a:r>
          <a:r>
            <a:rPr lang="en-US" sz="1600" b="0" dirty="0"/>
            <a:t> </a:t>
          </a:r>
          <a:r>
            <a:rPr lang="en-US" sz="1600" b="0" dirty="0" err="1"/>
            <a:t>potřeby</a:t>
          </a:r>
          <a:r>
            <a:rPr lang="en-US" sz="1600" b="0" dirty="0"/>
            <a:t> </a:t>
          </a:r>
          <a:r>
            <a:rPr lang="en-US" sz="1600" b="0" dirty="0" err="1"/>
            <a:t>využijte</a:t>
          </a:r>
          <a:r>
            <a:rPr lang="en-US" sz="1600" b="0" dirty="0"/>
            <a:t> „</a:t>
          </a:r>
          <a:r>
            <a:rPr lang="en-US" sz="1600" b="0" dirty="0" err="1"/>
            <a:t>Zapomenuté</a:t>
          </a:r>
          <a:r>
            <a:rPr lang="en-US" sz="1600" b="0" dirty="0"/>
            <a:t> </a:t>
          </a:r>
          <a:r>
            <a:rPr lang="en-US" sz="1600" b="0" dirty="0" err="1"/>
            <a:t>heslo</a:t>
          </a:r>
          <a:r>
            <a:rPr lang="en-US" sz="1600" dirty="0"/>
            <a:t>“.</a:t>
          </a:r>
        </a:p>
      </dgm:t>
    </dgm:pt>
    <dgm:pt modelId="{A7A6B48B-72CB-42EA-9566-E5F91ECC5B0A}" type="parTrans" cxnId="{599FE9B3-7AD2-4F99-B49A-BCD24E5F4410}">
      <dgm:prSet/>
      <dgm:spPr/>
      <dgm:t>
        <a:bodyPr/>
        <a:lstStyle/>
        <a:p>
          <a:endParaRPr lang="en-US"/>
        </a:p>
      </dgm:t>
    </dgm:pt>
    <dgm:pt modelId="{C19C5BDF-1A1B-458F-B258-4FB1C454DC7A}" type="sibTrans" cxnId="{599FE9B3-7AD2-4F99-B49A-BCD24E5F441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74B0AA3-A681-41BB-9E33-59CFC9BD612A}">
      <dgm:prSet custT="1"/>
      <dgm:spPr/>
      <dgm:t>
        <a:bodyPr/>
        <a:lstStyle/>
        <a:p>
          <a:r>
            <a:rPr lang="en-US" sz="1800" b="1" dirty="0" err="1"/>
            <a:t>Nepoužívejte</a:t>
          </a:r>
          <a:r>
            <a:rPr lang="en-US" sz="1800" b="1" dirty="0"/>
            <a:t> </a:t>
          </a:r>
          <a:r>
            <a:rPr lang="en-US" sz="1800" b="1" dirty="0" err="1"/>
            <a:t>rozpracované</a:t>
          </a:r>
          <a:r>
            <a:rPr lang="en-US" sz="1800" b="1" dirty="0"/>
            <a:t> </a:t>
          </a:r>
          <a:r>
            <a:rPr lang="en-US" sz="1800" b="1" dirty="0" err="1"/>
            <a:t>formuláře</a:t>
          </a:r>
          <a:r>
            <a:rPr lang="en-US" sz="1800" b="1" dirty="0"/>
            <a:t> z </a:t>
          </a:r>
          <a:r>
            <a:rPr lang="en-US" sz="1800" b="1" dirty="0" err="1"/>
            <a:t>minulých</a:t>
          </a:r>
          <a:r>
            <a:rPr lang="en-US" sz="1800" b="1" dirty="0"/>
            <a:t> let k </a:t>
          </a:r>
          <a:r>
            <a:rPr lang="en-US" sz="1800" b="1" dirty="0" err="1"/>
            <a:t>novému</a:t>
          </a:r>
          <a:r>
            <a:rPr lang="en-US" sz="1800" b="1" dirty="0"/>
            <a:t> </a:t>
          </a:r>
          <a:r>
            <a:rPr lang="en-US" sz="1800" b="1" dirty="0" err="1"/>
            <a:t>podání</a:t>
          </a:r>
          <a:r>
            <a:rPr lang="en-US" sz="1800" dirty="0"/>
            <a:t>.  </a:t>
          </a:r>
          <a:endParaRPr lang="cs-CZ" sz="1800" dirty="0"/>
        </a:p>
        <a:p>
          <a:r>
            <a:rPr lang="en-US" sz="1600" b="0" dirty="0" err="1"/>
            <a:t>Formuláře</a:t>
          </a:r>
          <a:r>
            <a:rPr lang="en-US" sz="1600" b="0" dirty="0"/>
            <a:t> </a:t>
          </a:r>
          <a:r>
            <a:rPr lang="en-US" sz="1600" b="0" dirty="0" err="1"/>
            <a:t>příloh</a:t>
          </a:r>
          <a:r>
            <a:rPr lang="en-US" sz="1600" b="0" dirty="0"/>
            <a:t> je </a:t>
          </a:r>
          <a:r>
            <a:rPr lang="en-US" sz="1600" b="0" dirty="0" err="1"/>
            <a:t>nutné</a:t>
          </a:r>
          <a:r>
            <a:rPr lang="en-US" sz="1600" b="0" dirty="0"/>
            <a:t> </a:t>
          </a:r>
          <a:r>
            <a:rPr lang="en-US" sz="1600" b="0" dirty="0" err="1"/>
            <a:t>uložit</a:t>
          </a:r>
          <a:r>
            <a:rPr lang="en-US" sz="1600" b="0" dirty="0"/>
            <a:t> do PC a </a:t>
          </a:r>
          <a:r>
            <a:rPr lang="en-US" sz="1600" b="0" dirty="0" err="1"/>
            <a:t>poté</a:t>
          </a:r>
          <a:r>
            <a:rPr lang="en-US" sz="1600" b="0" dirty="0"/>
            <a:t> </a:t>
          </a:r>
          <a:r>
            <a:rPr lang="en-US" sz="1600" b="0" dirty="0" err="1"/>
            <a:t>nahrát</a:t>
          </a:r>
          <a:r>
            <a:rPr lang="en-US" sz="1600" b="0" dirty="0"/>
            <a:t> do </a:t>
          </a:r>
          <a:r>
            <a:rPr lang="en-US" sz="1600" b="0" dirty="0" err="1"/>
            <a:t>seznamu</a:t>
          </a:r>
          <a:r>
            <a:rPr lang="en-US" sz="1600" b="0" dirty="0"/>
            <a:t> </a:t>
          </a:r>
          <a:r>
            <a:rPr lang="en-US" sz="1600" b="0" dirty="0" err="1"/>
            <a:t>příloh</a:t>
          </a:r>
          <a:r>
            <a:rPr lang="en-US" sz="1400" b="0" dirty="0"/>
            <a:t>.</a:t>
          </a:r>
        </a:p>
      </dgm:t>
    </dgm:pt>
    <dgm:pt modelId="{1D1905F8-D291-4580-94C3-BC0BD71ED1B1}" type="parTrans" cxnId="{77F81C8C-0F95-4362-9F86-9BBA7923CE81}">
      <dgm:prSet/>
      <dgm:spPr/>
      <dgm:t>
        <a:bodyPr/>
        <a:lstStyle/>
        <a:p>
          <a:endParaRPr lang="en-US"/>
        </a:p>
      </dgm:t>
    </dgm:pt>
    <dgm:pt modelId="{F436F030-A11C-46BB-AC2C-883BEFA62AA1}" type="sibTrans" cxnId="{77F81C8C-0F95-4362-9F86-9BBA7923CE8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415A092-71C5-4C8D-ABEE-81A374DD0E42}" type="pres">
      <dgm:prSet presAssocID="{ED5FD485-2E08-4A71-926B-725A3477B8E2}" presName="linearFlow" presStyleCnt="0">
        <dgm:presLayoutVars>
          <dgm:dir/>
          <dgm:animLvl val="lvl"/>
          <dgm:resizeHandles val="exact"/>
        </dgm:presLayoutVars>
      </dgm:prSet>
      <dgm:spPr/>
    </dgm:pt>
    <dgm:pt modelId="{E21F71E9-4F98-4720-9150-2EFF335F5B6C}" type="pres">
      <dgm:prSet presAssocID="{1C3053D4-0936-4A0A-91E5-B04B88BE4E0E}" presName="compositeNode" presStyleCnt="0"/>
      <dgm:spPr/>
    </dgm:pt>
    <dgm:pt modelId="{FC99E059-52CB-4C04-83CF-05755EE28E54}" type="pres">
      <dgm:prSet presAssocID="{1C3053D4-0936-4A0A-91E5-B04B88BE4E0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E2180B-C744-4367-BC34-5F1B2F347A25}" type="pres">
      <dgm:prSet presAssocID="{1C3053D4-0936-4A0A-91E5-B04B88BE4E0E}" presName="parSh" presStyleCnt="0"/>
      <dgm:spPr/>
    </dgm:pt>
    <dgm:pt modelId="{C87B6D07-5D6C-46F7-AD38-7152D7926FC4}" type="pres">
      <dgm:prSet presAssocID="{1C3053D4-0936-4A0A-91E5-B04B88BE4E0E}" presName="lineNode" presStyleLbl="alignAccFollowNode1" presStyleIdx="0" presStyleCnt="9"/>
      <dgm:spPr/>
    </dgm:pt>
    <dgm:pt modelId="{886FBBB3-9AF8-486E-8C27-3F4B2BC724C6}" type="pres">
      <dgm:prSet presAssocID="{1C3053D4-0936-4A0A-91E5-B04B88BE4E0E}" presName="lineArrowNode" presStyleLbl="alignAccFollowNode1" presStyleIdx="1" presStyleCnt="9"/>
      <dgm:spPr/>
    </dgm:pt>
    <dgm:pt modelId="{0B16625A-A981-4559-B259-70DFABB75557}" type="pres">
      <dgm:prSet presAssocID="{BD580048-7787-47C4-83A0-F47DC805F697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01ED0EBA-8203-4FD7-A626-9CBDA71A2DF1}" type="pres">
      <dgm:prSet presAssocID="{BD580048-7787-47C4-83A0-F47DC805F697}" presName="spacerBetweenCircleAndCallout" presStyleCnt="0">
        <dgm:presLayoutVars/>
      </dgm:prSet>
      <dgm:spPr/>
    </dgm:pt>
    <dgm:pt modelId="{2B9DAD08-E21B-4A4D-8678-E13D2F5129D7}" type="pres">
      <dgm:prSet presAssocID="{1C3053D4-0936-4A0A-91E5-B04B88BE4E0E}" presName="nodeText" presStyleLbl="alignAccFollowNode1" presStyleIdx="2" presStyleCnt="9">
        <dgm:presLayoutVars>
          <dgm:bulletEnabled val="1"/>
        </dgm:presLayoutVars>
      </dgm:prSet>
      <dgm:spPr/>
    </dgm:pt>
    <dgm:pt modelId="{542FEA36-3252-4312-BE3A-9A0BDA6813C3}" type="pres">
      <dgm:prSet presAssocID="{BD580048-7787-47C4-83A0-F47DC805F697}" presName="sibTransComposite" presStyleCnt="0"/>
      <dgm:spPr/>
    </dgm:pt>
    <dgm:pt modelId="{7E4D535A-547C-4AF7-A4A7-C7B1A4AFAF33}" type="pres">
      <dgm:prSet presAssocID="{0C0094FC-1789-4D55-B183-6767EBA22C4F}" presName="compositeNode" presStyleCnt="0"/>
      <dgm:spPr/>
    </dgm:pt>
    <dgm:pt modelId="{37A21920-91F9-4274-B06B-3E1694DCCFA0}" type="pres">
      <dgm:prSet presAssocID="{0C0094FC-1789-4D55-B183-6767EBA22C4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0BD228B-A4C7-445F-A435-EF3F189622ED}" type="pres">
      <dgm:prSet presAssocID="{0C0094FC-1789-4D55-B183-6767EBA22C4F}" presName="parSh" presStyleCnt="0"/>
      <dgm:spPr/>
    </dgm:pt>
    <dgm:pt modelId="{2F537472-B019-4382-9EF4-CA19D17FEA55}" type="pres">
      <dgm:prSet presAssocID="{0C0094FC-1789-4D55-B183-6767EBA22C4F}" presName="lineNode" presStyleLbl="alignAccFollowNode1" presStyleIdx="3" presStyleCnt="9"/>
      <dgm:spPr/>
    </dgm:pt>
    <dgm:pt modelId="{F615DD96-36FE-4AC5-94F2-4ABC4D9512DA}" type="pres">
      <dgm:prSet presAssocID="{0C0094FC-1789-4D55-B183-6767EBA22C4F}" presName="lineArrowNode" presStyleLbl="alignAccFollowNode1" presStyleIdx="4" presStyleCnt="9"/>
      <dgm:spPr/>
    </dgm:pt>
    <dgm:pt modelId="{36037AC8-D809-4E61-A0F9-5799AB893EA3}" type="pres">
      <dgm:prSet presAssocID="{C19C5BDF-1A1B-458F-B258-4FB1C454DC7A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155CB55A-5952-44EB-99BA-F0FB24E8B310}" type="pres">
      <dgm:prSet presAssocID="{C19C5BDF-1A1B-458F-B258-4FB1C454DC7A}" presName="spacerBetweenCircleAndCallout" presStyleCnt="0">
        <dgm:presLayoutVars/>
      </dgm:prSet>
      <dgm:spPr/>
    </dgm:pt>
    <dgm:pt modelId="{30B72A16-42DD-4B4B-92E0-73932866583A}" type="pres">
      <dgm:prSet presAssocID="{0C0094FC-1789-4D55-B183-6767EBA22C4F}" presName="nodeText" presStyleLbl="alignAccFollowNode1" presStyleIdx="5" presStyleCnt="9">
        <dgm:presLayoutVars>
          <dgm:bulletEnabled val="1"/>
        </dgm:presLayoutVars>
      </dgm:prSet>
      <dgm:spPr/>
    </dgm:pt>
    <dgm:pt modelId="{2181B692-EE2A-4169-B728-4891DF54ECB5}" type="pres">
      <dgm:prSet presAssocID="{C19C5BDF-1A1B-458F-B258-4FB1C454DC7A}" presName="sibTransComposite" presStyleCnt="0"/>
      <dgm:spPr/>
    </dgm:pt>
    <dgm:pt modelId="{C7D2CD3C-CB12-4C15-9833-F14F79F4EBED}" type="pres">
      <dgm:prSet presAssocID="{974B0AA3-A681-41BB-9E33-59CFC9BD612A}" presName="compositeNode" presStyleCnt="0"/>
      <dgm:spPr/>
    </dgm:pt>
    <dgm:pt modelId="{5B316BBE-1AA7-4F76-A0BB-B33C1F4FBB29}" type="pres">
      <dgm:prSet presAssocID="{974B0AA3-A681-41BB-9E33-59CFC9BD612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26F3A85-2F30-47AF-8F28-7F0B895FEDFA}" type="pres">
      <dgm:prSet presAssocID="{974B0AA3-A681-41BB-9E33-59CFC9BD612A}" presName="parSh" presStyleCnt="0"/>
      <dgm:spPr/>
    </dgm:pt>
    <dgm:pt modelId="{BA7D3884-63A7-4300-81FB-3761F42DC243}" type="pres">
      <dgm:prSet presAssocID="{974B0AA3-A681-41BB-9E33-59CFC9BD612A}" presName="lineNode" presStyleLbl="alignAccFollowNode1" presStyleIdx="6" presStyleCnt="9"/>
      <dgm:spPr/>
    </dgm:pt>
    <dgm:pt modelId="{C803FB4A-A7FA-42BD-BFBF-CB3EF06601FA}" type="pres">
      <dgm:prSet presAssocID="{974B0AA3-A681-41BB-9E33-59CFC9BD612A}" presName="lineArrowNode" presStyleLbl="alignAccFollowNode1" presStyleIdx="7" presStyleCnt="9"/>
      <dgm:spPr/>
    </dgm:pt>
    <dgm:pt modelId="{C30C967A-5977-43D9-8315-5B3FAB3853BB}" type="pres">
      <dgm:prSet presAssocID="{F436F030-A11C-46BB-AC2C-883BEFA62AA1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F8B07F1E-E467-4C56-804A-A61A477894FE}" type="pres">
      <dgm:prSet presAssocID="{F436F030-A11C-46BB-AC2C-883BEFA62AA1}" presName="spacerBetweenCircleAndCallout" presStyleCnt="0">
        <dgm:presLayoutVars/>
      </dgm:prSet>
      <dgm:spPr/>
    </dgm:pt>
    <dgm:pt modelId="{B9924724-E10A-4997-9FE1-6BD4F8D6E6A4}" type="pres">
      <dgm:prSet presAssocID="{974B0AA3-A681-41BB-9E33-59CFC9BD612A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AE9BD919-9627-40A8-B418-FCFBF6ADAFC1}" type="presOf" srcId="{974B0AA3-A681-41BB-9E33-59CFC9BD612A}" destId="{B9924724-E10A-4997-9FE1-6BD4F8D6E6A4}" srcOrd="0" destOrd="0" presId="urn:microsoft.com/office/officeart/2016/7/layout/LinearArrowProcessNumbered"/>
    <dgm:cxn modelId="{A8AA9B26-E3AA-483D-8A8C-8E1037B937A1}" type="presOf" srcId="{ED5FD485-2E08-4A71-926B-725A3477B8E2}" destId="{A415A092-71C5-4C8D-ABEE-81A374DD0E42}" srcOrd="0" destOrd="0" presId="urn:microsoft.com/office/officeart/2016/7/layout/LinearArrowProcessNumbered"/>
    <dgm:cxn modelId="{06A73178-BC19-46C4-99CE-46769FF2B323}" type="presOf" srcId="{C19C5BDF-1A1B-458F-B258-4FB1C454DC7A}" destId="{36037AC8-D809-4E61-A0F9-5799AB893EA3}" srcOrd="0" destOrd="0" presId="urn:microsoft.com/office/officeart/2016/7/layout/LinearArrowProcessNumbered"/>
    <dgm:cxn modelId="{3955A65A-07B6-4311-AEBD-D0416F82D0D6}" type="presOf" srcId="{BD580048-7787-47C4-83A0-F47DC805F697}" destId="{0B16625A-A981-4559-B259-70DFABB75557}" srcOrd="0" destOrd="0" presId="urn:microsoft.com/office/officeart/2016/7/layout/LinearArrowProcessNumbered"/>
    <dgm:cxn modelId="{77F81C8C-0F95-4362-9F86-9BBA7923CE81}" srcId="{ED5FD485-2E08-4A71-926B-725A3477B8E2}" destId="{974B0AA3-A681-41BB-9E33-59CFC9BD612A}" srcOrd="2" destOrd="0" parTransId="{1D1905F8-D291-4580-94C3-BC0BD71ED1B1}" sibTransId="{F436F030-A11C-46BB-AC2C-883BEFA62AA1}"/>
    <dgm:cxn modelId="{599FE9B3-7AD2-4F99-B49A-BCD24E5F4410}" srcId="{ED5FD485-2E08-4A71-926B-725A3477B8E2}" destId="{0C0094FC-1789-4D55-B183-6767EBA22C4F}" srcOrd="1" destOrd="0" parTransId="{A7A6B48B-72CB-42EA-9566-E5F91ECC5B0A}" sibTransId="{C19C5BDF-1A1B-458F-B258-4FB1C454DC7A}"/>
    <dgm:cxn modelId="{6708C5B6-5A1D-4195-B75F-03499BD63B2E}" srcId="{ED5FD485-2E08-4A71-926B-725A3477B8E2}" destId="{1C3053D4-0936-4A0A-91E5-B04B88BE4E0E}" srcOrd="0" destOrd="0" parTransId="{6F77E9EB-F3A3-4E15-9D1D-A0496E1C23D8}" sibTransId="{BD580048-7787-47C4-83A0-F47DC805F697}"/>
    <dgm:cxn modelId="{C77906CF-EF10-449F-A6B5-F14D60EC7E0C}" type="presOf" srcId="{0C0094FC-1789-4D55-B183-6767EBA22C4F}" destId="{30B72A16-42DD-4B4B-92E0-73932866583A}" srcOrd="0" destOrd="0" presId="urn:microsoft.com/office/officeart/2016/7/layout/LinearArrowProcessNumbered"/>
    <dgm:cxn modelId="{6C776DD8-C002-45FF-90AE-98DAA6CF82F1}" type="presOf" srcId="{F436F030-A11C-46BB-AC2C-883BEFA62AA1}" destId="{C30C967A-5977-43D9-8315-5B3FAB3853BB}" srcOrd="0" destOrd="0" presId="urn:microsoft.com/office/officeart/2016/7/layout/LinearArrowProcessNumbered"/>
    <dgm:cxn modelId="{25159EDA-2D63-42A7-9D04-0CD47A8C5BCE}" type="presOf" srcId="{1C3053D4-0936-4A0A-91E5-B04B88BE4E0E}" destId="{2B9DAD08-E21B-4A4D-8678-E13D2F5129D7}" srcOrd="0" destOrd="0" presId="urn:microsoft.com/office/officeart/2016/7/layout/LinearArrowProcessNumbered"/>
    <dgm:cxn modelId="{7F7BEFAF-A606-4761-96EB-065F19E86808}" type="presParOf" srcId="{A415A092-71C5-4C8D-ABEE-81A374DD0E42}" destId="{E21F71E9-4F98-4720-9150-2EFF335F5B6C}" srcOrd="0" destOrd="0" presId="urn:microsoft.com/office/officeart/2016/7/layout/LinearArrowProcessNumbered"/>
    <dgm:cxn modelId="{9A2DE9D8-9743-4E2F-9628-DE0AE15B990E}" type="presParOf" srcId="{E21F71E9-4F98-4720-9150-2EFF335F5B6C}" destId="{FC99E059-52CB-4C04-83CF-05755EE28E54}" srcOrd="0" destOrd="0" presId="urn:microsoft.com/office/officeart/2016/7/layout/LinearArrowProcessNumbered"/>
    <dgm:cxn modelId="{0DFE6119-5648-42D3-8A76-F7D26FCA60BD}" type="presParOf" srcId="{E21F71E9-4F98-4720-9150-2EFF335F5B6C}" destId="{50E2180B-C744-4367-BC34-5F1B2F347A25}" srcOrd="1" destOrd="0" presId="urn:microsoft.com/office/officeart/2016/7/layout/LinearArrowProcessNumbered"/>
    <dgm:cxn modelId="{665F42EC-AAE0-43DB-9ED2-862B79F6B01E}" type="presParOf" srcId="{50E2180B-C744-4367-BC34-5F1B2F347A25}" destId="{C87B6D07-5D6C-46F7-AD38-7152D7926FC4}" srcOrd="0" destOrd="0" presId="urn:microsoft.com/office/officeart/2016/7/layout/LinearArrowProcessNumbered"/>
    <dgm:cxn modelId="{B9EEEED7-2C60-4B01-BCC8-918C5DD4D9F5}" type="presParOf" srcId="{50E2180B-C744-4367-BC34-5F1B2F347A25}" destId="{886FBBB3-9AF8-486E-8C27-3F4B2BC724C6}" srcOrd="1" destOrd="0" presId="urn:microsoft.com/office/officeart/2016/7/layout/LinearArrowProcessNumbered"/>
    <dgm:cxn modelId="{513BD432-E51F-49D1-8D63-3691494A0225}" type="presParOf" srcId="{50E2180B-C744-4367-BC34-5F1B2F347A25}" destId="{0B16625A-A981-4559-B259-70DFABB75557}" srcOrd="2" destOrd="0" presId="urn:microsoft.com/office/officeart/2016/7/layout/LinearArrowProcessNumbered"/>
    <dgm:cxn modelId="{31E5412D-85EC-45DB-A0CE-53AC8FC1A6E7}" type="presParOf" srcId="{50E2180B-C744-4367-BC34-5F1B2F347A25}" destId="{01ED0EBA-8203-4FD7-A626-9CBDA71A2DF1}" srcOrd="3" destOrd="0" presId="urn:microsoft.com/office/officeart/2016/7/layout/LinearArrowProcessNumbered"/>
    <dgm:cxn modelId="{D7E0A0CB-715C-479F-AB12-14AF99C5A676}" type="presParOf" srcId="{E21F71E9-4F98-4720-9150-2EFF335F5B6C}" destId="{2B9DAD08-E21B-4A4D-8678-E13D2F5129D7}" srcOrd="2" destOrd="0" presId="urn:microsoft.com/office/officeart/2016/7/layout/LinearArrowProcessNumbered"/>
    <dgm:cxn modelId="{DDDD3B3B-80D1-4873-81E4-0ADDB422F550}" type="presParOf" srcId="{A415A092-71C5-4C8D-ABEE-81A374DD0E42}" destId="{542FEA36-3252-4312-BE3A-9A0BDA6813C3}" srcOrd="1" destOrd="0" presId="urn:microsoft.com/office/officeart/2016/7/layout/LinearArrowProcessNumbered"/>
    <dgm:cxn modelId="{CBFF2FC6-838E-45B9-9DAC-E7F02F1DBD79}" type="presParOf" srcId="{A415A092-71C5-4C8D-ABEE-81A374DD0E42}" destId="{7E4D535A-547C-4AF7-A4A7-C7B1A4AFAF33}" srcOrd="2" destOrd="0" presId="urn:microsoft.com/office/officeart/2016/7/layout/LinearArrowProcessNumbered"/>
    <dgm:cxn modelId="{2D63F3A5-1DB5-4A02-BE84-34F0FC56EFF2}" type="presParOf" srcId="{7E4D535A-547C-4AF7-A4A7-C7B1A4AFAF33}" destId="{37A21920-91F9-4274-B06B-3E1694DCCFA0}" srcOrd="0" destOrd="0" presId="urn:microsoft.com/office/officeart/2016/7/layout/LinearArrowProcessNumbered"/>
    <dgm:cxn modelId="{5753B823-EDC0-43B9-A7AB-071CC60FABA9}" type="presParOf" srcId="{7E4D535A-547C-4AF7-A4A7-C7B1A4AFAF33}" destId="{30BD228B-A4C7-445F-A435-EF3F189622ED}" srcOrd="1" destOrd="0" presId="urn:microsoft.com/office/officeart/2016/7/layout/LinearArrowProcessNumbered"/>
    <dgm:cxn modelId="{54BCED55-851F-4D81-B8B2-9C787205A73D}" type="presParOf" srcId="{30BD228B-A4C7-445F-A435-EF3F189622ED}" destId="{2F537472-B019-4382-9EF4-CA19D17FEA55}" srcOrd="0" destOrd="0" presId="urn:microsoft.com/office/officeart/2016/7/layout/LinearArrowProcessNumbered"/>
    <dgm:cxn modelId="{A0D5E528-9A3E-4437-B43B-0E719F4B4C91}" type="presParOf" srcId="{30BD228B-A4C7-445F-A435-EF3F189622ED}" destId="{F615DD96-36FE-4AC5-94F2-4ABC4D9512DA}" srcOrd="1" destOrd="0" presId="urn:microsoft.com/office/officeart/2016/7/layout/LinearArrowProcessNumbered"/>
    <dgm:cxn modelId="{920AE2E4-B7F1-421F-8E9B-73BA9B3D1B0C}" type="presParOf" srcId="{30BD228B-A4C7-445F-A435-EF3F189622ED}" destId="{36037AC8-D809-4E61-A0F9-5799AB893EA3}" srcOrd="2" destOrd="0" presId="urn:microsoft.com/office/officeart/2016/7/layout/LinearArrowProcessNumbered"/>
    <dgm:cxn modelId="{1314257A-3EBA-4DB5-9074-D5FE271A51C3}" type="presParOf" srcId="{30BD228B-A4C7-445F-A435-EF3F189622ED}" destId="{155CB55A-5952-44EB-99BA-F0FB24E8B310}" srcOrd="3" destOrd="0" presId="urn:microsoft.com/office/officeart/2016/7/layout/LinearArrowProcessNumbered"/>
    <dgm:cxn modelId="{0B881501-6056-44E1-8BD9-5CA419357303}" type="presParOf" srcId="{7E4D535A-547C-4AF7-A4A7-C7B1A4AFAF33}" destId="{30B72A16-42DD-4B4B-92E0-73932866583A}" srcOrd="2" destOrd="0" presId="urn:microsoft.com/office/officeart/2016/7/layout/LinearArrowProcessNumbered"/>
    <dgm:cxn modelId="{ABE8FBC9-000F-4F4A-9712-6E6B0E9F2FF8}" type="presParOf" srcId="{A415A092-71C5-4C8D-ABEE-81A374DD0E42}" destId="{2181B692-EE2A-4169-B728-4891DF54ECB5}" srcOrd="3" destOrd="0" presId="urn:microsoft.com/office/officeart/2016/7/layout/LinearArrowProcessNumbered"/>
    <dgm:cxn modelId="{09BEAA4A-80AB-4586-9137-6F4217E628A4}" type="presParOf" srcId="{A415A092-71C5-4C8D-ABEE-81A374DD0E42}" destId="{C7D2CD3C-CB12-4C15-9833-F14F79F4EBED}" srcOrd="4" destOrd="0" presId="urn:microsoft.com/office/officeart/2016/7/layout/LinearArrowProcessNumbered"/>
    <dgm:cxn modelId="{40E32B54-8962-49CD-9230-350BF8684A42}" type="presParOf" srcId="{C7D2CD3C-CB12-4C15-9833-F14F79F4EBED}" destId="{5B316BBE-1AA7-4F76-A0BB-B33C1F4FBB29}" srcOrd="0" destOrd="0" presId="urn:microsoft.com/office/officeart/2016/7/layout/LinearArrowProcessNumbered"/>
    <dgm:cxn modelId="{8DB7FC84-2392-4581-A0F5-A384526FAA75}" type="presParOf" srcId="{C7D2CD3C-CB12-4C15-9833-F14F79F4EBED}" destId="{226F3A85-2F30-47AF-8F28-7F0B895FEDFA}" srcOrd="1" destOrd="0" presId="urn:microsoft.com/office/officeart/2016/7/layout/LinearArrowProcessNumbered"/>
    <dgm:cxn modelId="{4B439A49-451F-4DA2-AE83-DDFAA1AD6BF9}" type="presParOf" srcId="{226F3A85-2F30-47AF-8F28-7F0B895FEDFA}" destId="{BA7D3884-63A7-4300-81FB-3761F42DC243}" srcOrd="0" destOrd="0" presId="urn:microsoft.com/office/officeart/2016/7/layout/LinearArrowProcessNumbered"/>
    <dgm:cxn modelId="{6C3286E9-9762-4B2D-8304-CBA202E4BE4C}" type="presParOf" srcId="{226F3A85-2F30-47AF-8F28-7F0B895FEDFA}" destId="{C803FB4A-A7FA-42BD-BFBF-CB3EF06601FA}" srcOrd="1" destOrd="0" presId="urn:microsoft.com/office/officeart/2016/7/layout/LinearArrowProcessNumbered"/>
    <dgm:cxn modelId="{5488F12E-2276-4120-9943-B8604E31F812}" type="presParOf" srcId="{226F3A85-2F30-47AF-8F28-7F0B895FEDFA}" destId="{C30C967A-5977-43D9-8315-5B3FAB3853BB}" srcOrd="2" destOrd="0" presId="urn:microsoft.com/office/officeart/2016/7/layout/LinearArrowProcessNumbered"/>
    <dgm:cxn modelId="{44B8D354-2153-4D53-BCAC-4DD4AF72BD15}" type="presParOf" srcId="{226F3A85-2F30-47AF-8F28-7F0B895FEDFA}" destId="{F8B07F1E-E467-4C56-804A-A61A477894FE}" srcOrd="3" destOrd="0" presId="urn:microsoft.com/office/officeart/2016/7/layout/LinearArrowProcessNumbered"/>
    <dgm:cxn modelId="{E281E418-4616-4F0C-A5C9-C4F98D61E678}" type="presParOf" srcId="{C7D2CD3C-CB12-4C15-9833-F14F79F4EBED}" destId="{B9924724-E10A-4997-9FE1-6BD4F8D6E6A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E051A-755A-4A73-B29F-2EAB4860F7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4D9E10-A0C5-4705-90D3-51303EB1510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Rada </a:t>
          </a:r>
          <a:r>
            <a:rPr lang="en-US" dirty="0" err="1">
              <a:solidFill>
                <a:schemeClr val="tx1"/>
              </a:solidFill>
            </a:rPr>
            <a:t>města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Pardubic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cs-CZ" dirty="0">
              <a:solidFill>
                <a:schemeClr val="tx1"/>
              </a:solidFill>
            </a:rPr>
            <a:t>schvaluje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 v </a:t>
          </a:r>
          <a:r>
            <a:rPr lang="en-US" dirty="0" err="1">
              <a:solidFill>
                <a:schemeClr val="tx1"/>
              </a:solidFill>
            </a:rPr>
            <a:t>požadované</a:t>
          </a:r>
          <a:r>
            <a:rPr lang="en-US" dirty="0">
              <a:solidFill>
                <a:schemeClr val="tx1"/>
              </a:solidFill>
            </a:rPr>
            <a:t> a </a:t>
          </a:r>
          <a:r>
            <a:rPr lang="en-US" dirty="0" err="1">
              <a:solidFill>
                <a:schemeClr val="tx1"/>
              </a:solidFill>
            </a:rPr>
            <a:t>navržené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výši</a:t>
          </a:r>
          <a:r>
            <a:rPr lang="en-US" dirty="0">
              <a:solidFill>
                <a:schemeClr val="tx1"/>
              </a:solidFill>
            </a:rPr>
            <a:t> do 250 tis. </a:t>
          </a:r>
          <a:r>
            <a:rPr lang="en-US" dirty="0" err="1">
              <a:solidFill>
                <a:schemeClr val="tx1"/>
              </a:solidFill>
            </a:rPr>
            <a:t>Kč</a:t>
          </a:r>
          <a:r>
            <a:rPr lang="cs-CZ" dirty="0">
              <a:solidFill>
                <a:schemeClr val="tx1"/>
              </a:solidFill>
            </a:rPr>
            <a:t>.  </a:t>
          </a:r>
        </a:p>
        <a:p>
          <a:r>
            <a:rPr lang="cs-CZ" dirty="0">
              <a:solidFill>
                <a:schemeClr val="tx1"/>
              </a:solidFill>
            </a:rPr>
            <a:t>Zastupitelstvo města Pardubic schvaluje dotace a veřejnoprávní smlouvy v požadované a navržené výši nad 250 tis. Kč.</a:t>
          </a:r>
          <a:endParaRPr lang="en-US" dirty="0">
            <a:solidFill>
              <a:schemeClr val="tx1"/>
            </a:solidFill>
          </a:endParaRPr>
        </a:p>
      </dgm:t>
    </dgm:pt>
    <dgm:pt modelId="{F6DC98B4-6304-4EA6-879B-F59C3BD7A149}" type="parTrans" cxnId="{BB47C39D-D632-4E0E-9E41-A4E12A507BEE}">
      <dgm:prSet/>
      <dgm:spPr/>
      <dgm:t>
        <a:bodyPr/>
        <a:lstStyle/>
        <a:p>
          <a:endParaRPr lang="en-US"/>
        </a:p>
      </dgm:t>
    </dgm:pt>
    <dgm:pt modelId="{05FC9F46-5B31-47E8-B4E2-72F61EE32273}" type="sibTrans" cxnId="{BB47C39D-D632-4E0E-9E41-A4E12A507BEE}">
      <dgm:prSet/>
      <dgm:spPr/>
      <dgm:t>
        <a:bodyPr/>
        <a:lstStyle/>
        <a:p>
          <a:endParaRPr lang="en-US"/>
        </a:p>
      </dgm:t>
    </dgm:pt>
    <dgm:pt modelId="{F67770B9-C109-4E48-BBD2-51B4EAAA647E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>
              <a:solidFill>
                <a:schemeClr val="tx1"/>
              </a:solidFill>
            </a:rPr>
            <a:t>Respektovat celkové náklady uvedené v žádosti o poskytnutí dotace. </a:t>
          </a:r>
          <a:r>
            <a:rPr lang="en-US" dirty="0">
              <a:solidFill>
                <a:schemeClr val="tx1"/>
              </a:solidFill>
            </a:rPr>
            <a:t>V </a:t>
          </a:r>
          <a:r>
            <a:rPr lang="en-US" dirty="0" err="1">
              <a:solidFill>
                <a:schemeClr val="tx1"/>
              </a:solidFill>
            </a:rPr>
            <a:t>případě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změny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celkových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nákladů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vyúčtování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oproti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žádosti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poskytnutí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, je </a:t>
          </a:r>
          <a:r>
            <a:rPr lang="en-US" dirty="0" err="1">
              <a:solidFill>
                <a:schemeClr val="tx1"/>
              </a:solidFill>
            </a:rPr>
            <a:t>nutné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tuto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změnu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cs-CZ" dirty="0">
              <a:solidFill>
                <a:schemeClr val="tx1"/>
              </a:solidFill>
            </a:rPr>
            <a:t>písemně o</a:t>
          </a:r>
          <a:r>
            <a:rPr lang="en-US" dirty="0" err="1">
              <a:solidFill>
                <a:schemeClr val="tx1"/>
              </a:solidFill>
            </a:rPr>
            <a:t>důvodnit</a:t>
          </a:r>
          <a:r>
            <a:rPr lang="en-US" dirty="0">
              <a:solidFill>
                <a:schemeClr val="tx1"/>
              </a:solidFill>
            </a:rPr>
            <a:t>. 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dirty="0"/>
        </a:p>
      </dgm:t>
    </dgm:pt>
    <dgm:pt modelId="{429C6628-2B2C-4482-AD75-615C9971E33D}" type="parTrans" cxnId="{1F5F87BC-0A53-4B74-996F-35647CF1166A}">
      <dgm:prSet/>
      <dgm:spPr/>
      <dgm:t>
        <a:bodyPr/>
        <a:lstStyle/>
        <a:p>
          <a:endParaRPr lang="cs-CZ"/>
        </a:p>
      </dgm:t>
    </dgm:pt>
    <dgm:pt modelId="{C95CC8DA-F091-4144-9E19-72293DEE0ACE}" type="sibTrans" cxnId="{1F5F87BC-0A53-4B74-996F-35647CF1166A}">
      <dgm:prSet/>
      <dgm:spPr/>
      <dgm:t>
        <a:bodyPr/>
        <a:lstStyle/>
        <a:p>
          <a:endParaRPr lang="cs-CZ"/>
        </a:p>
      </dgm:t>
    </dgm:pt>
    <dgm:pt modelId="{5F85B204-8E77-4EF9-8013-4EC2998D78EA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Oznámit neprodleně, tj. nejpozději do 7 kalendářních dnů změnu všech identifikačních údajů žadatele (sídlo, statutární zástupce, bankovní účet).</a:t>
          </a:r>
        </a:p>
      </dgm:t>
    </dgm:pt>
    <dgm:pt modelId="{3F6DF9D0-84E9-4A4F-A53E-7574E9283B9C}" type="parTrans" cxnId="{4F6CB06A-02D3-4D91-BDDB-EB86C54E5548}">
      <dgm:prSet/>
      <dgm:spPr/>
      <dgm:t>
        <a:bodyPr/>
        <a:lstStyle/>
        <a:p>
          <a:endParaRPr lang="cs-CZ"/>
        </a:p>
      </dgm:t>
    </dgm:pt>
    <dgm:pt modelId="{8C18E8B9-783E-43F2-ABDC-BE4BDE9C968E}" type="sibTrans" cxnId="{4F6CB06A-02D3-4D91-BDDB-EB86C54E5548}">
      <dgm:prSet/>
      <dgm:spPr/>
      <dgm:t>
        <a:bodyPr/>
        <a:lstStyle/>
        <a:p>
          <a:endParaRPr lang="cs-CZ"/>
        </a:p>
      </dgm:t>
    </dgm:pt>
    <dgm:pt modelId="{970B2EEB-FFBE-4DC0-B52A-AC90B43329F2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Oznámit neprodleně změnu projektu (rozsah, místo a termín konání). O  změnu finančního rozpočtu, který je součástí veřejnoprávní smlouvy o poskytnutí dotace, musí být požádáno neprodleně z důvodu schválení nového finančního rozpočtu. </a:t>
          </a:r>
        </a:p>
      </dgm:t>
    </dgm:pt>
    <dgm:pt modelId="{2722368A-C062-4550-99C2-DCF7872AE510}" type="parTrans" cxnId="{C29F2223-2A2D-4A98-9C5C-039C2B228356}">
      <dgm:prSet/>
      <dgm:spPr/>
      <dgm:t>
        <a:bodyPr/>
        <a:lstStyle/>
        <a:p>
          <a:endParaRPr lang="cs-CZ"/>
        </a:p>
      </dgm:t>
    </dgm:pt>
    <dgm:pt modelId="{BCA89E5C-7397-4F46-B12B-6F204AD5F309}" type="sibTrans" cxnId="{C29F2223-2A2D-4A98-9C5C-039C2B228356}">
      <dgm:prSet/>
      <dgm:spPr/>
      <dgm:t>
        <a:bodyPr/>
        <a:lstStyle/>
        <a:p>
          <a:endParaRPr lang="cs-CZ"/>
        </a:p>
      </dgm:t>
    </dgm:pt>
    <dgm:pt modelId="{91227949-F727-4939-BCE5-BBB36F351561}" type="pres">
      <dgm:prSet presAssocID="{78DE051A-755A-4A73-B29F-2EAB4860F734}" presName="linear" presStyleCnt="0">
        <dgm:presLayoutVars>
          <dgm:animLvl val="lvl"/>
          <dgm:resizeHandles val="exact"/>
        </dgm:presLayoutVars>
      </dgm:prSet>
      <dgm:spPr/>
    </dgm:pt>
    <dgm:pt modelId="{0484CD15-B976-4F3D-80D6-3C33D8A17699}" type="pres">
      <dgm:prSet presAssocID="{644D9E10-A0C5-4705-90D3-51303EB151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96E0F3-327F-4F4D-BF81-06161B1CA13D}" type="pres">
      <dgm:prSet presAssocID="{05FC9F46-5B31-47E8-B4E2-72F61EE32273}" presName="spacer" presStyleCnt="0"/>
      <dgm:spPr/>
    </dgm:pt>
    <dgm:pt modelId="{89152A6A-6A4E-4EEA-955A-97DB7CE194A4}" type="pres">
      <dgm:prSet presAssocID="{5F85B204-8E77-4EF9-8013-4EC2998D78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0D360B7-F04E-4933-AE3A-3A5F5D074EFF}" type="pres">
      <dgm:prSet presAssocID="{8C18E8B9-783E-43F2-ABDC-BE4BDE9C968E}" presName="spacer" presStyleCnt="0"/>
      <dgm:spPr/>
    </dgm:pt>
    <dgm:pt modelId="{44202E45-DCEE-44A8-B5E8-36295E53ECF0}" type="pres">
      <dgm:prSet presAssocID="{970B2EEB-FFBE-4DC0-B52A-AC90B43329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F10228-C107-4750-B85B-49EE80288C05}" type="pres">
      <dgm:prSet presAssocID="{BCA89E5C-7397-4F46-B12B-6F204AD5F309}" presName="spacer" presStyleCnt="0"/>
      <dgm:spPr/>
    </dgm:pt>
    <dgm:pt modelId="{921BCC55-3BF5-4033-98A4-ACA1418DBA2A}" type="pres">
      <dgm:prSet presAssocID="{F67770B9-C109-4E48-BBD2-51B4EAAA64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5AFF13-B615-4062-8C8B-4E11E21508D7}" type="presOf" srcId="{970B2EEB-FFBE-4DC0-B52A-AC90B43329F2}" destId="{44202E45-DCEE-44A8-B5E8-36295E53ECF0}" srcOrd="0" destOrd="0" presId="urn:microsoft.com/office/officeart/2005/8/layout/vList2"/>
    <dgm:cxn modelId="{E407791E-A29D-4319-8D6B-DE5D888454BA}" type="presOf" srcId="{78DE051A-755A-4A73-B29F-2EAB4860F734}" destId="{91227949-F727-4939-BCE5-BBB36F351561}" srcOrd="0" destOrd="0" presId="urn:microsoft.com/office/officeart/2005/8/layout/vList2"/>
    <dgm:cxn modelId="{C29F2223-2A2D-4A98-9C5C-039C2B228356}" srcId="{78DE051A-755A-4A73-B29F-2EAB4860F734}" destId="{970B2EEB-FFBE-4DC0-B52A-AC90B43329F2}" srcOrd="2" destOrd="0" parTransId="{2722368A-C062-4550-99C2-DCF7872AE510}" sibTransId="{BCA89E5C-7397-4F46-B12B-6F204AD5F309}"/>
    <dgm:cxn modelId="{4F63722C-8D87-4ECE-9356-01CFE644DAA5}" type="presOf" srcId="{5F85B204-8E77-4EF9-8013-4EC2998D78EA}" destId="{89152A6A-6A4E-4EEA-955A-97DB7CE194A4}" srcOrd="0" destOrd="0" presId="urn:microsoft.com/office/officeart/2005/8/layout/vList2"/>
    <dgm:cxn modelId="{F620153F-2D91-4D6B-8A6B-A1BCFC1F2ECE}" type="presOf" srcId="{644D9E10-A0C5-4705-90D3-51303EB15106}" destId="{0484CD15-B976-4F3D-80D6-3C33D8A17699}" srcOrd="0" destOrd="0" presId="urn:microsoft.com/office/officeart/2005/8/layout/vList2"/>
    <dgm:cxn modelId="{2300C15F-F33F-4328-B1AC-9366EFBDF656}" type="presOf" srcId="{F67770B9-C109-4E48-BBD2-51B4EAAA647E}" destId="{921BCC55-3BF5-4033-98A4-ACA1418DBA2A}" srcOrd="0" destOrd="0" presId="urn:microsoft.com/office/officeart/2005/8/layout/vList2"/>
    <dgm:cxn modelId="{4F6CB06A-02D3-4D91-BDDB-EB86C54E5548}" srcId="{78DE051A-755A-4A73-B29F-2EAB4860F734}" destId="{5F85B204-8E77-4EF9-8013-4EC2998D78EA}" srcOrd="1" destOrd="0" parTransId="{3F6DF9D0-84E9-4A4F-A53E-7574E9283B9C}" sibTransId="{8C18E8B9-783E-43F2-ABDC-BE4BDE9C968E}"/>
    <dgm:cxn modelId="{BB47C39D-D632-4E0E-9E41-A4E12A507BEE}" srcId="{78DE051A-755A-4A73-B29F-2EAB4860F734}" destId="{644D9E10-A0C5-4705-90D3-51303EB15106}" srcOrd="0" destOrd="0" parTransId="{F6DC98B4-6304-4EA6-879B-F59C3BD7A149}" sibTransId="{05FC9F46-5B31-47E8-B4E2-72F61EE32273}"/>
    <dgm:cxn modelId="{1F5F87BC-0A53-4B74-996F-35647CF1166A}" srcId="{78DE051A-755A-4A73-B29F-2EAB4860F734}" destId="{F67770B9-C109-4E48-BBD2-51B4EAAA647E}" srcOrd="3" destOrd="0" parTransId="{429C6628-2B2C-4482-AD75-615C9971E33D}" sibTransId="{C95CC8DA-F091-4144-9E19-72293DEE0ACE}"/>
    <dgm:cxn modelId="{17E0AED4-6558-4FA1-A4C8-C52982693271}" type="presParOf" srcId="{91227949-F727-4939-BCE5-BBB36F351561}" destId="{0484CD15-B976-4F3D-80D6-3C33D8A17699}" srcOrd="0" destOrd="0" presId="urn:microsoft.com/office/officeart/2005/8/layout/vList2"/>
    <dgm:cxn modelId="{C029876E-4EE1-4075-99C8-1285586EDEB7}" type="presParOf" srcId="{91227949-F727-4939-BCE5-BBB36F351561}" destId="{B796E0F3-327F-4F4D-BF81-06161B1CA13D}" srcOrd="1" destOrd="0" presId="urn:microsoft.com/office/officeart/2005/8/layout/vList2"/>
    <dgm:cxn modelId="{57CE6AE3-E85B-41F5-9CDD-07885B49FEB8}" type="presParOf" srcId="{91227949-F727-4939-BCE5-BBB36F351561}" destId="{89152A6A-6A4E-4EEA-955A-97DB7CE194A4}" srcOrd="2" destOrd="0" presId="urn:microsoft.com/office/officeart/2005/8/layout/vList2"/>
    <dgm:cxn modelId="{2B3AF8D0-F295-4AA7-A109-1BC26719A130}" type="presParOf" srcId="{91227949-F727-4939-BCE5-BBB36F351561}" destId="{30D360B7-F04E-4933-AE3A-3A5F5D074EFF}" srcOrd="3" destOrd="0" presId="urn:microsoft.com/office/officeart/2005/8/layout/vList2"/>
    <dgm:cxn modelId="{AE9AE1CE-2500-4DC1-94B9-40B1A906366F}" type="presParOf" srcId="{91227949-F727-4939-BCE5-BBB36F351561}" destId="{44202E45-DCEE-44A8-B5E8-36295E53ECF0}" srcOrd="4" destOrd="0" presId="urn:microsoft.com/office/officeart/2005/8/layout/vList2"/>
    <dgm:cxn modelId="{21F12C0E-7E4A-4F23-BB16-83C59281A3E9}" type="presParOf" srcId="{91227949-F727-4939-BCE5-BBB36F351561}" destId="{33F10228-C107-4750-B85B-49EE80288C05}" srcOrd="5" destOrd="0" presId="urn:microsoft.com/office/officeart/2005/8/layout/vList2"/>
    <dgm:cxn modelId="{07C82B4B-629F-4258-BC72-55D7C50B01B6}" type="presParOf" srcId="{91227949-F727-4939-BCE5-BBB36F351561}" destId="{921BCC55-3BF5-4033-98A4-ACA1418DBA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E051A-755A-4A73-B29F-2EAB4860F7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9DD519-8D4F-405C-80C3-7F62CB77832C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V případě nevyčerpání dotace vrátit neprodleně a bez vyzvání na účet poskytovatele.</a:t>
          </a:r>
          <a:endParaRPr lang="en-US" b="0" dirty="0">
            <a:solidFill>
              <a:schemeClr val="tx1"/>
            </a:solidFill>
          </a:endParaRPr>
        </a:p>
      </dgm:t>
    </dgm:pt>
    <dgm:pt modelId="{524F5C22-6B19-4731-AC5D-D46A16811D3C}" type="parTrans" cxnId="{4B218F58-7FE6-4730-94C3-0720DBAE78AE}">
      <dgm:prSet/>
      <dgm:spPr/>
      <dgm:t>
        <a:bodyPr/>
        <a:lstStyle/>
        <a:p>
          <a:endParaRPr lang="cs-CZ"/>
        </a:p>
      </dgm:t>
    </dgm:pt>
    <dgm:pt modelId="{7B7F1F75-4989-4A70-A484-7180D559712B}" type="sibTrans" cxnId="{4B218F58-7FE6-4730-94C3-0720DBAE78AE}">
      <dgm:prSet/>
      <dgm:spPr/>
      <dgm:t>
        <a:bodyPr/>
        <a:lstStyle/>
        <a:p>
          <a:endParaRPr lang="cs-CZ"/>
        </a:p>
      </dgm:t>
    </dgm:pt>
    <dgm:pt modelId="{751BC29B-D871-4F10-B1F2-EB088204E4D2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Účetní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doklady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předložené</a:t>
          </a:r>
          <a:r>
            <a:rPr lang="en-US" dirty="0">
              <a:solidFill>
                <a:schemeClr val="tx1"/>
              </a:solidFill>
            </a:rPr>
            <a:t> v </a:t>
          </a:r>
          <a:r>
            <a:rPr lang="en-US" dirty="0" err="1">
              <a:solidFill>
                <a:schemeClr val="tx1"/>
              </a:solidFill>
            </a:rPr>
            <a:t>rámci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vyúčtování</a:t>
          </a:r>
          <a:r>
            <a:rPr lang="cs-CZ" dirty="0">
              <a:solidFill>
                <a:schemeClr val="tx1"/>
              </a:solidFill>
            </a:rPr>
            <a:t> dotace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musí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být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označeny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textem</a:t>
          </a:r>
          <a:r>
            <a:rPr lang="en-US" dirty="0">
              <a:solidFill>
                <a:schemeClr val="tx1"/>
              </a:solidFill>
            </a:rPr>
            <a:t> „</a:t>
          </a:r>
          <a:r>
            <a:rPr lang="en-US" dirty="0" err="1">
              <a:solidFill>
                <a:schemeClr val="tx1"/>
              </a:solidFill>
            </a:rPr>
            <a:t>Financováno</a:t>
          </a:r>
          <a:r>
            <a:rPr lang="en-US" dirty="0">
              <a:solidFill>
                <a:schemeClr val="tx1"/>
              </a:solidFill>
            </a:rPr>
            <a:t> z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SmP</a:t>
          </a:r>
          <a:r>
            <a:rPr lang="en-US" dirty="0">
              <a:solidFill>
                <a:schemeClr val="tx1"/>
              </a:solidFill>
            </a:rPr>
            <a:t>“.</a:t>
          </a:r>
          <a:r>
            <a:rPr lang="cs-CZ" dirty="0">
              <a:solidFill>
                <a:schemeClr val="tx1"/>
              </a:solidFill>
            </a:rPr>
            <a:t> </a:t>
          </a:r>
        </a:p>
      </dgm:t>
    </dgm:pt>
    <dgm:pt modelId="{DFAFDF60-C6D8-45C5-B2A0-BDA288D956D5}" type="parTrans" cxnId="{331C47E2-4874-4663-BA86-72527D08A0F1}">
      <dgm:prSet/>
      <dgm:spPr/>
      <dgm:t>
        <a:bodyPr/>
        <a:lstStyle/>
        <a:p>
          <a:endParaRPr lang="cs-CZ"/>
        </a:p>
      </dgm:t>
    </dgm:pt>
    <dgm:pt modelId="{5C4DFB2C-4A97-48E4-9573-6A7B3D75589A}" type="sibTrans" cxnId="{331C47E2-4874-4663-BA86-72527D08A0F1}">
      <dgm:prSet/>
      <dgm:spPr/>
      <dgm:t>
        <a:bodyPr/>
        <a:lstStyle/>
        <a:p>
          <a:endParaRPr lang="cs-CZ"/>
        </a:p>
      </dgm:t>
    </dgm:pt>
    <dgm:pt modelId="{0DED12EC-1BDC-4FAD-94C9-7620BDECE479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Vést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svém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účetnictví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přehled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čerpání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projekt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odděleně</a:t>
          </a:r>
          <a:r>
            <a:rPr lang="en-US" dirty="0">
              <a:solidFill>
                <a:schemeClr val="tx1"/>
              </a:solidFill>
            </a:rPr>
            <a:t> (</a:t>
          </a:r>
          <a:r>
            <a:rPr lang="en-US" dirty="0" err="1">
              <a:solidFill>
                <a:schemeClr val="tx1"/>
              </a:solidFill>
            </a:rPr>
            <a:t>účetnictví</a:t>
          </a:r>
          <a:r>
            <a:rPr lang="en-US" dirty="0">
              <a:solidFill>
                <a:schemeClr val="tx1"/>
              </a:solidFill>
            </a:rPr>
            <a:t> – </a:t>
          </a:r>
          <a:r>
            <a:rPr lang="en-US" dirty="0" err="1">
              <a:solidFill>
                <a:schemeClr val="tx1"/>
              </a:solidFill>
            </a:rPr>
            <a:t>středisko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nebo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zakázka</a:t>
          </a:r>
          <a:r>
            <a:rPr lang="en-US" dirty="0">
              <a:solidFill>
                <a:schemeClr val="tx1"/>
              </a:solidFill>
            </a:rPr>
            <a:t>; </a:t>
          </a:r>
          <a:r>
            <a:rPr lang="en-US" dirty="0" err="1">
              <a:solidFill>
                <a:schemeClr val="tx1"/>
              </a:solidFill>
            </a:rPr>
            <a:t>daňová</a:t>
          </a:r>
          <a:r>
            <a:rPr lang="en-US" dirty="0">
              <a:solidFill>
                <a:schemeClr val="tx1"/>
              </a:solidFill>
            </a:rPr>
            <a:t> evidence </a:t>
          </a:r>
          <a:r>
            <a:rPr lang="en-US" dirty="0" err="1">
              <a:solidFill>
                <a:schemeClr val="tx1"/>
              </a:solidFill>
            </a:rPr>
            <a:t>jednoznačná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identifikace</a:t>
          </a:r>
          <a:r>
            <a:rPr lang="en-US" dirty="0">
              <a:solidFill>
                <a:schemeClr val="tx1"/>
              </a:solidFill>
            </a:rPr>
            <a:t>)</a:t>
          </a:r>
          <a:r>
            <a:rPr lang="cs-CZ" dirty="0">
              <a:solidFill>
                <a:schemeClr val="tx1"/>
              </a:solidFill>
            </a:rPr>
            <a:t> – předmět kontroly na místě. </a:t>
          </a:r>
          <a:endParaRPr lang="en-US" dirty="0">
            <a:solidFill>
              <a:schemeClr val="tx1"/>
            </a:solidFill>
          </a:endParaRPr>
        </a:p>
      </dgm:t>
    </dgm:pt>
    <dgm:pt modelId="{DD2442DB-7508-4D24-A37E-41BF649D0B83}" type="parTrans" cxnId="{84EB3E4F-9E17-4034-99F4-B93347328BF6}">
      <dgm:prSet/>
      <dgm:spPr/>
      <dgm:t>
        <a:bodyPr/>
        <a:lstStyle/>
        <a:p>
          <a:endParaRPr lang="cs-CZ"/>
        </a:p>
      </dgm:t>
    </dgm:pt>
    <dgm:pt modelId="{532ABE05-0671-420C-A2F9-E8A1AEC04FC2}" type="sibTrans" cxnId="{84EB3E4F-9E17-4034-99F4-B93347328BF6}">
      <dgm:prSet/>
      <dgm:spPr/>
      <dgm:t>
        <a:bodyPr/>
        <a:lstStyle/>
        <a:p>
          <a:endParaRPr lang="cs-CZ"/>
        </a:p>
      </dgm:t>
    </dgm:pt>
    <dgm:pt modelId="{BCA570E0-1A2E-4E02-B425-2C2FB1A17E8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Vyúčtování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 se </a:t>
          </a:r>
          <a:r>
            <a:rPr lang="en-US" dirty="0" err="1">
              <a:solidFill>
                <a:schemeClr val="tx1"/>
              </a:solidFill>
            </a:rPr>
            <a:t>podává</a:t>
          </a:r>
          <a:r>
            <a:rPr lang="en-US" dirty="0">
              <a:solidFill>
                <a:schemeClr val="tx1"/>
              </a:solidFill>
            </a:rPr>
            <a:t> v </a:t>
          </a:r>
          <a:r>
            <a:rPr lang="en-US" dirty="0" err="1">
              <a:solidFill>
                <a:schemeClr val="tx1"/>
              </a:solidFill>
            </a:rPr>
            <a:t>listinné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cs-CZ" dirty="0">
              <a:solidFill>
                <a:schemeClr val="tx1"/>
              </a:solidFill>
            </a:rPr>
            <a:t>podobě  </a:t>
          </a:r>
          <a:r>
            <a:rPr lang="en-US" dirty="0" err="1">
              <a:solidFill>
                <a:schemeClr val="tx1"/>
              </a:solidFill>
            </a:rPr>
            <a:t>nebo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elektronické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podobě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prostřednictvím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datové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schránky</a:t>
          </a:r>
          <a:r>
            <a:rPr lang="en-US" dirty="0">
              <a:solidFill>
                <a:schemeClr val="tx1"/>
              </a:solidFill>
            </a:rPr>
            <a:t>. </a:t>
          </a:r>
          <a:r>
            <a:rPr lang="en-US" dirty="0" err="1">
              <a:solidFill>
                <a:schemeClr val="tx1"/>
              </a:solidFill>
            </a:rPr>
            <a:t>Termín</a:t>
          </a:r>
          <a:r>
            <a:rPr lang="en-US" dirty="0">
              <a:solidFill>
                <a:schemeClr val="tx1"/>
              </a:solidFill>
            </a:rPr>
            <a:t> je </a:t>
          </a:r>
          <a:r>
            <a:rPr lang="en-US" dirty="0" err="1">
              <a:solidFill>
                <a:schemeClr val="tx1"/>
              </a:solidFill>
            </a:rPr>
            <a:t>závazný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podle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uzavřené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veřejnoprávní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smlouvy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poskytnutí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dotace</a:t>
          </a:r>
          <a:r>
            <a:rPr lang="en-US" dirty="0">
              <a:solidFill>
                <a:schemeClr val="tx1"/>
              </a:solidFill>
            </a:rPr>
            <a:t>. </a:t>
          </a:r>
          <a:r>
            <a:rPr lang="en-US" dirty="0" err="1">
              <a:solidFill>
                <a:schemeClr val="tx1"/>
              </a:solidFill>
            </a:rPr>
            <a:t>Jedná</a:t>
          </a:r>
          <a:r>
            <a:rPr lang="en-US" dirty="0">
              <a:solidFill>
                <a:schemeClr val="tx1"/>
              </a:solidFill>
            </a:rPr>
            <a:t> se o  </a:t>
          </a:r>
          <a:r>
            <a:rPr lang="en-US" dirty="0" err="1">
              <a:solidFill>
                <a:schemeClr val="tx1"/>
              </a:solidFill>
            </a:rPr>
            <a:t>poslední</a:t>
          </a:r>
          <a:r>
            <a:rPr lang="en-US" dirty="0">
              <a:solidFill>
                <a:schemeClr val="tx1"/>
              </a:solidFill>
            </a:rPr>
            <a:t> den pro </a:t>
          </a:r>
          <a:r>
            <a:rPr lang="en-US" dirty="0" err="1">
              <a:solidFill>
                <a:schemeClr val="tx1"/>
              </a:solidFill>
            </a:rPr>
            <a:t>podání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vyúčtování</a:t>
          </a:r>
          <a:r>
            <a:rPr lang="en-US" dirty="0">
              <a:solidFill>
                <a:schemeClr val="tx1"/>
              </a:solidFill>
            </a:rPr>
            <a:t>. </a:t>
          </a:r>
        </a:p>
      </dgm:t>
    </dgm:pt>
    <dgm:pt modelId="{5DE2E166-DECB-400E-AD17-CAA1D278DBFD}" type="parTrans" cxnId="{E59CED4B-6628-4ECD-927E-C70457600387}">
      <dgm:prSet/>
      <dgm:spPr/>
      <dgm:t>
        <a:bodyPr/>
        <a:lstStyle/>
        <a:p>
          <a:endParaRPr lang="cs-CZ"/>
        </a:p>
      </dgm:t>
    </dgm:pt>
    <dgm:pt modelId="{3E2CB075-4A6B-450F-85C1-59D4388683FF}" type="sibTrans" cxnId="{E59CED4B-6628-4ECD-927E-C70457600387}">
      <dgm:prSet/>
      <dgm:spPr/>
      <dgm:t>
        <a:bodyPr/>
        <a:lstStyle/>
        <a:p>
          <a:endParaRPr lang="cs-CZ"/>
        </a:p>
      </dgm:t>
    </dgm:pt>
    <dgm:pt modelId="{91227949-F727-4939-BCE5-BBB36F351561}" type="pres">
      <dgm:prSet presAssocID="{78DE051A-755A-4A73-B29F-2EAB4860F734}" presName="linear" presStyleCnt="0">
        <dgm:presLayoutVars>
          <dgm:animLvl val="lvl"/>
          <dgm:resizeHandles val="exact"/>
        </dgm:presLayoutVars>
      </dgm:prSet>
      <dgm:spPr/>
    </dgm:pt>
    <dgm:pt modelId="{7E16420E-087A-44FE-AAB7-729B91D89CA3}" type="pres">
      <dgm:prSet presAssocID="{E59DD519-8D4F-405C-80C3-7F62CB7783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7844E9-2618-491B-8BD8-97538ABFAD15}" type="pres">
      <dgm:prSet presAssocID="{7B7F1F75-4989-4A70-A484-7180D559712B}" presName="spacer" presStyleCnt="0"/>
      <dgm:spPr/>
    </dgm:pt>
    <dgm:pt modelId="{685C0224-1442-4A02-B04B-E276006AB452}" type="pres">
      <dgm:prSet presAssocID="{0DED12EC-1BDC-4FAD-94C9-7620BDECE4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E4FA98-2446-4C46-91BF-BD6D7FF99E63}" type="pres">
      <dgm:prSet presAssocID="{532ABE05-0671-420C-A2F9-E8A1AEC04FC2}" presName="spacer" presStyleCnt="0"/>
      <dgm:spPr/>
    </dgm:pt>
    <dgm:pt modelId="{AA89FD01-53CB-4908-8986-488D3790F0DD}" type="pres">
      <dgm:prSet presAssocID="{751BC29B-D871-4F10-B1F2-EB088204E4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101514-8664-4086-8425-B3D9ABA1FEC7}" type="pres">
      <dgm:prSet presAssocID="{5C4DFB2C-4A97-48E4-9573-6A7B3D75589A}" presName="spacer" presStyleCnt="0"/>
      <dgm:spPr/>
    </dgm:pt>
    <dgm:pt modelId="{0FF3D86F-6DC7-405F-BD0E-B9C5167A934F}" type="pres">
      <dgm:prSet presAssocID="{BCA570E0-1A2E-4E02-B425-2C2FB1A17E8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07791E-A29D-4319-8D6B-DE5D888454BA}" type="presOf" srcId="{78DE051A-755A-4A73-B29F-2EAB4860F734}" destId="{91227949-F727-4939-BCE5-BBB36F351561}" srcOrd="0" destOrd="0" presId="urn:microsoft.com/office/officeart/2005/8/layout/vList2"/>
    <dgm:cxn modelId="{E59CED4B-6628-4ECD-927E-C70457600387}" srcId="{78DE051A-755A-4A73-B29F-2EAB4860F734}" destId="{BCA570E0-1A2E-4E02-B425-2C2FB1A17E84}" srcOrd="3" destOrd="0" parTransId="{5DE2E166-DECB-400E-AD17-CAA1D278DBFD}" sibTransId="{3E2CB075-4A6B-450F-85C1-59D4388683FF}"/>
    <dgm:cxn modelId="{84EB3E4F-9E17-4034-99F4-B93347328BF6}" srcId="{78DE051A-755A-4A73-B29F-2EAB4860F734}" destId="{0DED12EC-1BDC-4FAD-94C9-7620BDECE479}" srcOrd="1" destOrd="0" parTransId="{DD2442DB-7508-4D24-A37E-41BF649D0B83}" sibTransId="{532ABE05-0671-420C-A2F9-E8A1AEC04FC2}"/>
    <dgm:cxn modelId="{0DFD6152-7369-4B01-BDD6-94FB91E25A10}" type="presOf" srcId="{751BC29B-D871-4F10-B1F2-EB088204E4D2}" destId="{AA89FD01-53CB-4908-8986-488D3790F0DD}" srcOrd="0" destOrd="0" presId="urn:microsoft.com/office/officeart/2005/8/layout/vList2"/>
    <dgm:cxn modelId="{4B218F58-7FE6-4730-94C3-0720DBAE78AE}" srcId="{78DE051A-755A-4A73-B29F-2EAB4860F734}" destId="{E59DD519-8D4F-405C-80C3-7F62CB77832C}" srcOrd="0" destOrd="0" parTransId="{524F5C22-6B19-4731-AC5D-D46A16811D3C}" sibTransId="{7B7F1F75-4989-4A70-A484-7180D559712B}"/>
    <dgm:cxn modelId="{7E6D3097-A6B9-4A8F-B70F-A4EEAA4A22A1}" type="presOf" srcId="{E59DD519-8D4F-405C-80C3-7F62CB77832C}" destId="{7E16420E-087A-44FE-AAB7-729B91D89CA3}" srcOrd="0" destOrd="0" presId="urn:microsoft.com/office/officeart/2005/8/layout/vList2"/>
    <dgm:cxn modelId="{141A58A8-9F2B-4DC0-BDA3-A8DBF9321CBD}" type="presOf" srcId="{0DED12EC-1BDC-4FAD-94C9-7620BDECE479}" destId="{685C0224-1442-4A02-B04B-E276006AB452}" srcOrd="0" destOrd="0" presId="urn:microsoft.com/office/officeart/2005/8/layout/vList2"/>
    <dgm:cxn modelId="{1B7231AC-8976-481F-BEAE-B0501F0C8FD1}" type="presOf" srcId="{BCA570E0-1A2E-4E02-B425-2C2FB1A17E84}" destId="{0FF3D86F-6DC7-405F-BD0E-B9C5167A934F}" srcOrd="0" destOrd="0" presId="urn:microsoft.com/office/officeart/2005/8/layout/vList2"/>
    <dgm:cxn modelId="{331C47E2-4874-4663-BA86-72527D08A0F1}" srcId="{78DE051A-755A-4A73-B29F-2EAB4860F734}" destId="{751BC29B-D871-4F10-B1F2-EB088204E4D2}" srcOrd="2" destOrd="0" parTransId="{DFAFDF60-C6D8-45C5-B2A0-BDA288D956D5}" sibTransId="{5C4DFB2C-4A97-48E4-9573-6A7B3D75589A}"/>
    <dgm:cxn modelId="{7847DABE-5712-4825-ABE5-91203871A2E3}" type="presParOf" srcId="{91227949-F727-4939-BCE5-BBB36F351561}" destId="{7E16420E-087A-44FE-AAB7-729B91D89CA3}" srcOrd="0" destOrd="0" presId="urn:microsoft.com/office/officeart/2005/8/layout/vList2"/>
    <dgm:cxn modelId="{380C2515-680B-47F2-B84D-4359927097D0}" type="presParOf" srcId="{91227949-F727-4939-BCE5-BBB36F351561}" destId="{527844E9-2618-491B-8BD8-97538ABFAD15}" srcOrd="1" destOrd="0" presId="urn:microsoft.com/office/officeart/2005/8/layout/vList2"/>
    <dgm:cxn modelId="{F9260876-A654-4489-A6F8-DC989FAC13B6}" type="presParOf" srcId="{91227949-F727-4939-BCE5-BBB36F351561}" destId="{685C0224-1442-4A02-B04B-E276006AB452}" srcOrd="2" destOrd="0" presId="urn:microsoft.com/office/officeart/2005/8/layout/vList2"/>
    <dgm:cxn modelId="{4B1A159E-9FB5-4EF7-8A17-49E7646560E8}" type="presParOf" srcId="{91227949-F727-4939-BCE5-BBB36F351561}" destId="{36E4FA98-2446-4C46-91BF-BD6D7FF99E63}" srcOrd="3" destOrd="0" presId="urn:microsoft.com/office/officeart/2005/8/layout/vList2"/>
    <dgm:cxn modelId="{81592858-CCF5-4ED5-9B47-8F5B6AD5E8E2}" type="presParOf" srcId="{91227949-F727-4939-BCE5-BBB36F351561}" destId="{AA89FD01-53CB-4908-8986-488D3790F0DD}" srcOrd="4" destOrd="0" presId="urn:microsoft.com/office/officeart/2005/8/layout/vList2"/>
    <dgm:cxn modelId="{4C3976C7-6DCA-4ED1-8995-291F6CC569FF}" type="presParOf" srcId="{91227949-F727-4939-BCE5-BBB36F351561}" destId="{0C101514-8664-4086-8425-B3D9ABA1FEC7}" srcOrd="5" destOrd="0" presId="urn:microsoft.com/office/officeart/2005/8/layout/vList2"/>
    <dgm:cxn modelId="{2EA4A43D-F75D-48CA-A90A-11A0214959B9}" type="presParOf" srcId="{91227949-F727-4939-BCE5-BBB36F351561}" destId="{0FF3D86F-6DC7-405F-BD0E-B9C5167A93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DE051A-755A-4A73-B29F-2EAB4860F7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B8C40F-0C6A-4607-BE59-615224878514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Předložení vyúčtování dotace do 15 kalendářních dnů po stanovené lhůtě – odvod 10 % z dotace.</a:t>
          </a:r>
          <a:endParaRPr lang="en-US" b="0" dirty="0">
            <a:solidFill>
              <a:schemeClr val="tx1"/>
            </a:solidFill>
          </a:endParaRPr>
        </a:p>
      </dgm:t>
    </dgm:pt>
    <dgm:pt modelId="{26A53933-68CE-47FE-B831-071EFC35CA12}" type="parTrans" cxnId="{EE79D0A7-1582-4723-A1D0-DFDB50987056}">
      <dgm:prSet/>
      <dgm:spPr/>
      <dgm:t>
        <a:bodyPr/>
        <a:lstStyle/>
        <a:p>
          <a:endParaRPr lang="cs-CZ"/>
        </a:p>
      </dgm:t>
    </dgm:pt>
    <dgm:pt modelId="{1E0E0462-A6D1-4909-83F4-314574BE3423}" type="sibTrans" cxnId="{EE79D0A7-1582-4723-A1D0-DFDB50987056}">
      <dgm:prSet/>
      <dgm:spPr/>
      <dgm:t>
        <a:bodyPr/>
        <a:lstStyle/>
        <a:p>
          <a:endParaRPr lang="cs-CZ"/>
        </a:p>
      </dgm:t>
    </dgm:pt>
    <dgm:pt modelId="{8226E8E7-337B-4D60-99CD-359B63B3C248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Předložení vyúčtování dotace 16 a více kalendářních dnů po stanovení lhůtě – odvod 100 % z dotace.</a:t>
          </a:r>
          <a:endParaRPr lang="en-US" b="0" dirty="0">
            <a:solidFill>
              <a:schemeClr val="tx1"/>
            </a:solidFill>
          </a:endParaRPr>
        </a:p>
      </dgm:t>
    </dgm:pt>
    <dgm:pt modelId="{83A1169D-C194-455C-8155-88260737BFD3}" type="parTrans" cxnId="{7CE28413-D77E-4E8E-B55A-BC2814CAC99B}">
      <dgm:prSet/>
      <dgm:spPr/>
      <dgm:t>
        <a:bodyPr/>
        <a:lstStyle/>
        <a:p>
          <a:endParaRPr lang="cs-CZ"/>
        </a:p>
      </dgm:t>
    </dgm:pt>
    <dgm:pt modelId="{887A5F0B-62D7-4EFA-B330-23E738642A31}" type="sibTrans" cxnId="{7CE28413-D77E-4E8E-B55A-BC2814CAC99B}">
      <dgm:prSet/>
      <dgm:spPr/>
      <dgm:t>
        <a:bodyPr/>
        <a:lstStyle/>
        <a:p>
          <a:endParaRPr lang="cs-CZ"/>
        </a:p>
      </dgm:t>
    </dgm:pt>
    <dgm:pt modelId="{D24AB517-959F-41D4-AA74-ABF6D1D91189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Oznámení změny identifikačních údajů do 15 dnů po stanovené lhůtě  –  odvod 5 % z dotace.</a:t>
          </a:r>
          <a:endParaRPr lang="en-US" b="0" dirty="0">
            <a:solidFill>
              <a:schemeClr val="tx1"/>
            </a:solidFill>
          </a:endParaRPr>
        </a:p>
      </dgm:t>
    </dgm:pt>
    <dgm:pt modelId="{F2FFD21B-3F18-4961-AC01-38D534B80C54}" type="parTrans" cxnId="{6ADDBC15-863C-4BF7-B108-E35E9E74555F}">
      <dgm:prSet/>
      <dgm:spPr/>
      <dgm:t>
        <a:bodyPr/>
        <a:lstStyle/>
        <a:p>
          <a:endParaRPr lang="cs-CZ"/>
        </a:p>
      </dgm:t>
    </dgm:pt>
    <dgm:pt modelId="{9B64AA84-8EC8-43E9-9AB1-0BAB45BEF337}" type="sibTrans" cxnId="{6ADDBC15-863C-4BF7-B108-E35E9E74555F}">
      <dgm:prSet/>
      <dgm:spPr/>
      <dgm:t>
        <a:bodyPr/>
        <a:lstStyle/>
        <a:p>
          <a:endParaRPr lang="cs-CZ"/>
        </a:p>
      </dgm:t>
    </dgm:pt>
    <dgm:pt modelId="{74AF6A51-B666-4BF2-8AAD-BB95A8B84588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Vedení účetnictví – oddělené čerpání dotace - odvod  10 % z dotace.</a:t>
          </a:r>
          <a:endParaRPr lang="en-US" b="0" dirty="0">
            <a:solidFill>
              <a:schemeClr val="tx1"/>
            </a:solidFill>
          </a:endParaRPr>
        </a:p>
      </dgm:t>
    </dgm:pt>
    <dgm:pt modelId="{343D03D3-9D40-470A-AD39-2F5BD6D80A25}" type="parTrans" cxnId="{E23F9B9B-A473-430C-9FFC-80CA2E3DAB26}">
      <dgm:prSet/>
      <dgm:spPr/>
      <dgm:t>
        <a:bodyPr/>
        <a:lstStyle/>
        <a:p>
          <a:endParaRPr lang="cs-CZ"/>
        </a:p>
      </dgm:t>
    </dgm:pt>
    <dgm:pt modelId="{38D8FAF9-C587-462C-BCCF-A6D26C750AB5}" type="sibTrans" cxnId="{E23F9B9B-A473-430C-9FFC-80CA2E3DAB26}">
      <dgm:prSet/>
      <dgm:spPr/>
      <dgm:t>
        <a:bodyPr/>
        <a:lstStyle/>
        <a:p>
          <a:endParaRPr lang="cs-CZ"/>
        </a:p>
      </dgm:t>
    </dgm:pt>
    <dgm:pt modelId="{951F9234-4967-4384-AB17-584111A7C8ED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Propagační kampaň projektu - v průběhu jeho konání vhodným a viditelným způsobem prezentovat statutární město Pardubice – odvod 10 % z dotace.</a:t>
          </a:r>
          <a:endParaRPr lang="en-US" b="0" dirty="0">
            <a:solidFill>
              <a:schemeClr val="tx1"/>
            </a:solidFill>
          </a:endParaRPr>
        </a:p>
      </dgm:t>
    </dgm:pt>
    <dgm:pt modelId="{7A6E001F-121D-49A4-A2E6-8C8D5A336C0D}" type="parTrans" cxnId="{6957CA81-7B63-4467-8FC5-354FA2CA67F1}">
      <dgm:prSet/>
      <dgm:spPr/>
      <dgm:t>
        <a:bodyPr/>
        <a:lstStyle/>
        <a:p>
          <a:endParaRPr lang="cs-CZ"/>
        </a:p>
      </dgm:t>
    </dgm:pt>
    <dgm:pt modelId="{F8DE820F-9258-4198-9C5C-C50756D72777}" type="sibTrans" cxnId="{6957CA81-7B63-4467-8FC5-354FA2CA67F1}">
      <dgm:prSet/>
      <dgm:spPr/>
      <dgm:t>
        <a:bodyPr/>
        <a:lstStyle/>
        <a:p>
          <a:endParaRPr lang="cs-CZ"/>
        </a:p>
      </dgm:t>
    </dgm:pt>
    <dgm:pt modelId="{91227949-F727-4939-BCE5-BBB36F351561}" type="pres">
      <dgm:prSet presAssocID="{78DE051A-755A-4A73-B29F-2EAB4860F734}" presName="linear" presStyleCnt="0">
        <dgm:presLayoutVars>
          <dgm:animLvl val="lvl"/>
          <dgm:resizeHandles val="exact"/>
        </dgm:presLayoutVars>
      </dgm:prSet>
      <dgm:spPr/>
    </dgm:pt>
    <dgm:pt modelId="{BFC6B1E1-20FA-47A2-A58E-679B85B36F77}" type="pres">
      <dgm:prSet presAssocID="{A4B8C40F-0C6A-4607-BE59-61522487851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3772CA-9828-4213-91F2-A418077148F2}" type="pres">
      <dgm:prSet presAssocID="{1E0E0462-A6D1-4909-83F4-314574BE3423}" presName="spacer" presStyleCnt="0"/>
      <dgm:spPr/>
    </dgm:pt>
    <dgm:pt modelId="{0ED2BD59-F2AD-4536-B921-599195B9FEEE}" type="pres">
      <dgm:prSet presAssocID="{8226E8E7-337B-4D60-99CD-359B63B3C2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0805E5-EEF7-4F69-8D9B-82A4675A5982}" type="pres">
      <dgm:prSet presAssocID="{887A5F0B-62D7-4EFA-B330-23E738642A31}" presName="spacer" presStyleCnt="0"/>
      <dgm:spPr/>
    </dgm:pt>
    <dgm:pt modelId="{5BDAF097-F4B3-4A72-BCDA-E3F991D0DA35}" type="pres">
      <dgm:prSet presAssocID="{D24AB517-959F-41D4-AA74-ABF6D1D911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332A26-073E-40EB-AD82-28A8CFD4F318}" type="pres">
      <dgm:prSet presAssocID="{9B64AA84-8EC8-43E9-9AB1-0BAB45BEF337}" presName="spacer" presStyleCnt="0"/>
      <dgm:spPr/>
    </dgm:pt>
    <dgm:pt modelId="{EC748E6C-C610-4B0C-83A5-0904A58EE918}" type="pres">
      <dgm:prSet presAssocID="{74AF6A51-B666-4BF2-8AAD-BB95A8B8458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23A58E-DD3A-4C29-A971-AC5161900284}" type="pres">
      <dgm:prSet presAssocID="{38D8FAF9-C587-462C-BCCF-A6D26C750AB5}" presName="spacer" presStyleCnt="0"/>
      <dgm:spPr/>
    </dgm:pt>
    <dgm:pt modelId="{F37FADD9-EAC1-42F9-8194-1142A45F5083}" type="pres">
      <dgm:prSet presAssocID="{951F9234-4967-4384-AB17-584111A7C8E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CE28413-D77E-4E8E-B55A-BC2814CAC99B}" srcId="{78DE051A-755A-4A73-B29F-2EAB4860F734}" destId="{8226E8E7-337B-4D60-99CD-359B63B3C248}" srcOrd="1" destOrd="0" parTransId="{83A1169D-C194-455C-8155-88260737BFD3}" sibTransId="{887A5F0B-62D7-4EFA-B330-23E738642A31}"/>
    <dgm:cxn modelId="{6ADDBC15-863C-4BF7-B108-E35E9E74555F}" srcId="{78DE051A-755A-4A73-B29F-2EAB4860F734}" destId="{D24AB517-959F-41D4-AA74-ABF6D1D91189}" srcOrd="2" destOrd="0" parTransId="{F2FFD21B-3F18-4961-AC01-38D534B80C54}" sibTransId="{9B64AA84-8EC8-43E9-9AB1-0BAB45BEF337}"/>
    <dgm:cxn modelId="{307E915A-5D3B-44B5-BA3F-2ADB9F01345A}" type="presOf" srcId="{78DE051A-755A-4A73-B29F-2EAB4860F734}" destId="{91227949-F727-4939-BCE5-BBB36F351561}" srcOrd="0" destOrd="0" presId="urn:microsoft.com/office/officeart/2005/8/layout/vList2"/>
    <dgm:cxn modelId="{2B6C537D-030D-4F6A-8968-5A5D8D70E9CF}" type="presOf" srcId="{D24AB517-959F-41D4-AA74-ABF6D1D91189}" destId="{5BDAF097-F4B3-4A72-BCDA-E3F991D0DA35}" srcOrd="0" destOrd="0" presId="urn:microsoft.com/office/officeart/2005/8/layout/vList2"/>
    <dgm:cxn modelId="{6957CA81-7B63-4467-8FC5-354FA2CA67F1}" srcId="{78DE051A-755A-4A73-B29F-2EAB4860F734}" destId="{951F9234-4967-4384-AB17-584111A7C8ED}" srcOrd="4" destOrd="0" parTransId="{7A6E001F-121D-49A4-A2E6-8C8D5A336C0D}" sibTransId="{F8DE820F-9258-4198-9C5C-C50756D72777}"/>
    <dgm:cxn modelId="{E23F9B9B-A473-430C-9FFC-80CA2E3DAB26}" srcId="{78DE051A-755A-4A73-B29F-2EAB4860F734}" destId="{74AF6A51-B666-4BF2-8AAD-BB95A8B84588}" srcOrd="3" destOrd="0" parTransId="{343D03D3-9D40-470A-AD39-2F5BD6D80A25}" sibTransId="{38D8FAF9-C587-462C-BCCF-A6D26C750AB5}"/>
    <dgm:cxn modelId="{EE79D0A7-1582-4723-A1D0-DFDB50987056}" srcId="{78DE051A-755A-4A73-B29F-2EAB4860F734}" destId="{A4B8C40F-0C6A-4607-BE59-615224878514}" srcOrd="0" destOrd="0" parTransId="{26A53933-68CE-47FE-B831-071EFC35CA12}" sibTransId="{1E0E0462-A6D1-4909-83F4-314574BE3423}"/>
    <dgm:cxn modelId="{231C91B0-AB6D-47CB-86D2-97306B0C0ECE}" type="presOf" srcId="{8226E8E7-337B-4D60-99CD-359B63B3C248}" destId="{0ED2BD59-F2AD-4536-B921-599195B9FEEE}" srcOrd="0" destOrd="0" presId="urn:microsoft.com/office/officeart/2005/8/layout/vList2"/>
    <dgm:cxn modelId="{C2179ACF-4B84-4676-B63A-50C0D411B998}" type="presOf" srcId="{A4B8C40F-0C6A-4607-BE59-615224878514}" destId="{BFC6B1E1-20FA-47A2-A58E-679B85B36F77}" srcOrd="0" destOrd="0" presId="urn:microsoft.com/office/officeart/2005/8/layout/vList2"/>
    <dgm:cxn modelId="{54F3FBD7-3894-4ECC-B119-037F68AB7302}" type="presOf" srcId="{74AF6A51-B666-4BF2-8AAD-BB95A8B84588}" destId="{EC748E6C-C610-4B0C-83A5-0904A58EE918}" srcOrd="0" destOrd="0" presId="urn:microsoft.com/office/officeart/2005/8/layout/vList2"/>
    <dgm:cxn modelId="{3812FEEB-5BD0-4C7E-9CE8-C7E9DF679800}" type="presOf" srcId="{951F9234-4967-4384-AB17-584111A7C8ED}" destId="{F37FADD9-EAC1-42F9-8194-1142A45F5083}" srcOrd="0" destOrd="0" presId="urn:microsoft.com/office/officeart/2005/8/layout/vList2"/>
    <dgm:cxn modelId="{9708BD33-5249-4C5B-B0C2-1728D1AAB03E}" type="presParOf" srcId="{91227949-F727-4939-BCE5-BBB36F351561}" destId="{BFC6B1E1-20FA-47A2-A58E-679B85B36F77}" srcOrd="0" destOrd="0" presId="urn:microsoft.com/office/officeart/2005/8/layout/vList2"/>
    <dgm:cxn modelId="{1252239D-F049-451F-836B-64E47D1F6BCB}" type="presParOf" srcId="{91227949-F727-4939-BCE5-BBB36F351561}" destId="{2A3772CA-9828-4213-91F2-A418077148F2}" srcOrd="1" destOrd="0" presId="urn:microsoft.com/office/officeart/2005/8/layout/vList2"/>
    <dgm:cxn modelId="{A6025802-1222-41E9-B536-CA4C777F79D7}" type="presParOf" srcId="{91227949-F727-4939-BCE5-BBB36F351561}" destId="{0ED2BD59-F2AD-4536-B921-599195B9FEEE}" srcOrd="2" destOrd="0" presId="urn:microsoft.com/office/officeart/2005/8/layout/vList2"/>
    <dgm:cxn modelId="{378F911E-D6FA-4829-8BD2-F76272A9BB5E}" type="presParOf" srcId="{91227949-F727-4939-BCE5-BBB36F351561}" destId="{720805E5-EEF7-4F69-8D9B-82A4675A5982}" srcOrd="3" destOrd="0" presId="urn:microsoft.com/office/officeart/2005/8/layout/vList2"/>
    <dgm:cxn modelId="{97EACCA7-C255-4328-8926-EB50FE7C8D56}" type="presParOf" srcId="{91227949-F727-4939-BCE5-BBB36F351561}" destId="{5BDAF097-F4B3-4A72-BCDA-E3F991D0DA35}" srcOrd="4" destOrd="0" presId="urn:microsoft.com/office/officeart/2005/8/layout/vList2"/>
    <dgm:cxn modelId="{712B14A6-BF87-4599-A9E8-1E7834016422}" type="presParOf" srcId="{91227949-F727-4939-BCE5-BBB36F351561}" destId="{EA332A26-073E-40EB-AD82-28A8CFD4F318}" srcOrd="5" destOrd="0" presId="urn:microsoft.com/office/officeart/2005/8/layout/vList2"/>
    <dgm:cxn modelId="{426F75D9-3354-45A9-908D-CC2945F03A8C}" type="presParOf" srcId="{91227949-F727-4939-BCE5-BBB36F351561}" destId="{EC748E6C-C610-4B0C-83A5-0904A58EE918}" srcOrd="6" destOrd="0" presId="urn:microsoft.com/office/officeart/2005/8/layout/vList2"/>
    <dgm:cxn modelId="{D49C39FC-FA6A-4F04-9D07-55DAA71378B6}" type="presParOf" srcId="{91227949-F727-4939-BCE5-BBB36F351561}" destId="{9923A58E-DD3A-4C29-A971-AC5161900284}" srcOrd="7" destOrd="0" presId="urn:microsoft.com/office/officeart/2005/8/layout/vList2"/>
    <dgm:cxn modelId="{9FBF122A-94B6-47DD-9769-6273A58BCAC3}" type="presParOf" srcId="{91227949-F727-4939-BCE5-BBB36F351561}" destId="{F37FADD9-EAC1-42F9-8194-1142A45F50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DD6ECB-37FC-4CD9-BACE-A70D87D84FF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DA78F5-AF8F-4CCD-AC08-11CA1A265307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Podmínky dotačního programu PPVVRA 2026</a:t>
          </a:r>
          <a:endParaRPr lang="en-US" dirty="0">
            <a:solidFill>
              <a:schemeClr val="tx1"/>
            </a:solidFill>
          </a:endParaRPr>
        </a:p>
      </dgm:t>
    </dgm:pt>
    <dgm:pt modelId="{33A9B0F1-5F22-4E66-A058-79A45A27CFD1}" type="parTrans" cxnId="{9AD5DB37-3344-4206-9562-F5349E04C5BE}">
      <dgm:prSet/>
      <dgm:spPr/>
      <dgm:t>
        <a:bodyPr/>
        <a:lstStyle/>
        <a:p>
          <a:endParaRPr lang="en-US"/>
        </a:p>
      </dgm:t>
    </dgm:pt>
    <dgm:pt modelId="{D6E43D4E-7FFE-444E-B348-12BD928F1994}" type="sibTrans" cxnId="{9AD5DB37-3344-4206-9562-F5349E04C5BE}">
      <dgm:prSet/>
      <dgm:spPr/>
      <dgm:t>
        <a:bodyPr/>
        <a:lstStyle/>
        <a:p>
          <a:endParaRPr lang="en-US"/>
        </a:p>
      </dgm:t>
    </dgm:pt>
    <dgm:pt modelId="{7A27161A-19B9-4935-81FD-2FA7719651E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Zásady</a:t>
          </a:r>
          <a:r>
            <a:rPr lang="en-US" dirty="0">
              <a:solidFill>
                <a:schemeClr val="tx1"/>
              </a:solidFill>
            </a:rPr>
            <a:t> pro </a:t>
          </a:r>
          <a:r>
            <a:rPr lang="en-US" dirty="0" err="1">
              <a:solidFill>
                <a:schemeClr val="tx1"/>
              </a:solidFill>
            </a:rPr>
            <a:t>poskytování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dotací</a:t>
          </a:r>
          <a:r>
            <a:rPr lang="en-US" dirty="0">
              <a:solidFill>
                <a:schemeClr val="tx1"/>
              </a:solidFill>
            </a:rPr>
            <a:t> z </a:t>
          </a:r>
          <a:r>
            <a:rPr lang="en-US" dirty="0" err="1">
              <a:solidFill>
                <a:schemeClr val="tx1"/>
              </a:solidFill>
            </a:rPr>
            <a:t>rozpočtu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statutárního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města</a:t>
          </a:r>
          <a:r>
            <a:rPr lang="en-US" dirty="0">
              <a:solidFill>
                <a:schemeClr val="tx1"/>
              </a:solidFill>
            </a:rPr>
            <a:t> Pardubice</a:t>
          </a:r>
        </a:p>
      </dgm:t>
    </dgm:pt>
    <dgm:pt modelId="{EB16E536-0B84-45BE-B789-48A8C50A9874}" type="parTrans" cxnId="{0A5E4862-3BDF-4390-A90B-D160765F502E}">
      <dgm:prSet/>
      <dgm:spPr/>
      <dgm:t>
        <a:bodyPr/>
        <a:lstStyle/>
        <a:p>
          <a:endParaRPr lang="en-US"/>
        </a:p>
      </dgm:t>
    </dgm:pt>
    <dgm:pt modelId="{979D79B9-6835-4B6C-BDC9-6C8FF8CF383A}" type="sibTrans" cxnId="{0A5E4862-3BDF-4390-A90B-D160765F502E}">
      <dgm:prSet/>
      <dgm:spPr/>
      <dgm:t>
        <a:bodyPr/>
        <a:lstStyle/>
        <a:p>
          <a:endParaRPr lang="en-US"/>
        </a:p>
      </dgm:t>
    </dgm:pt>
    <dgm:pt modelId="{5193F308-125D-4704-A814-085B2923CB0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Pravidla</a:t>
          </a:r>
          <a:r>
            <a:rPr lang="en-US" dirty="0">
              <a:solidFill>
                <a:schemeClr val="tx1"/>
              </a:solidFill>
            </a:rPr>
            <a:t> pro </a:t>
          </a:r>
          <a:r>
            <a:rPr lang="en-US" dirty="0" err="1">
              <a:solidFill>
                <a:schemeClr val="tx1"/>
              </a:solidFill>
            </a:rPr>
            <a:t>poskytování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dotací</a:t>
          </a:r>
          <a:r>
            <a:rPr lang="en-US" dirty="0">
              <a:solidFill>
                <a:schemeClr val="tx1"/>
              </a:solidFill>
            </a:rPr>
            <a:t> z </a:t>
          </a:r>
          <a:r>
            <a:rPr lang="en-US" dirty="0" err="1">
              <a:solidFill>
                <a:schemeClr val="tx1"/>
              </a:solidFill>
            </a:rPr>
            <a:t>Programu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podpory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volnočasových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vzdělávacích</a:t>
          </a:r>
          <a:r>
            <a:rPr lang="en-US" dirty="0">
              <a:solidFill>
                <a:schemeClr val="tx1"/>
              </a:solidFill>
            </a:rPr>
            <a:t> a </a:t>
          </a:r>
          <a:r>
            <a:rPr lang="en-US" dirty="0" err="1">
              <a:solidFill>
                <a:schemeClr val="tx1"/>
              </a:solidFill>
            </a:rPr>
            <a:t>prorodinných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aktivit</a:t>
          </a:r>
          <a:r>
            <a:rPr lang="en-US" dirty="0">
              <a:solidFill>
                <a:schemeClr val="tx1"/>
              </a:solidFill>
            </a:rPr>
            <a:t> v </a:t>
          </a:r>
          <a:r>
            <a:rPr lang="en-US" dirty="0" err="1">
              <a:solidFill>
                <a:schemeClr val="tx1"/>
              </a:solidFill>
            </a:rPr>
            <a:t>roce</a:t>
          </a:r>
          <a:r>
            <a:rPr lang="en-US" dirty="0">
              <a:solidFill>
                <a:schemeClr val="tx1"/>
              </a:solidFill>
            </a:rPr>
            <a:t> 202</a:t>
          </a:r>
          <a:r>
            <a:rPr lang="cs-CZ" dirty="0">
              <a:solidFill>
                <a:schemeClr val="tx1"/>
              </a:solidFill>
            </a:rPr>
            <a:t>6</a:t>
          </a:r>
          <a:endParaRPr lang="en-US" dirty="0">
            <a:solidFill>
              <a:schemeClr val="tx1"/>
            </a:solidFill>
          </a:endParaRPr>
        </a:p>
      </dgm:t>
    </dgm:pt>
    <dgm:pt modelId="{72C4A464-0EE6-4A69-853E-7DF0C1FC7B61}" type="parTrans" cxnId="{D6EB3FD8-DFC0-47B4-87FA-B9FA6050ADF6}">
      <dgm:prSet/>
      <dgm:spPr/>
      <dgm:t>
        <a:bodyPr/>
        <a:lstStyle/>
        <a:p>
          <a:endParaRPr lang="en-US"/>
        </a:p>
      </dgm:t>
    </dgm:pt>
    <dgm:pt modelId="{5AD1DC59-D736-4923-9DF1-DECE07A20F69}" type="sibTrans" cxnId="{D6EB3FD8-DFC0-47B4-87FA-B9FA6050ADF6}">
      <dgm:prSet/>
      <dgm:spPr/>
      <dgm:t>
        <a:bodyPr/>
        <a:lstStyle/>
        <a:p>
          <a:endParaRPr lang="en-US"/>
        </a:p>
      </dgm:t>
    </dgm:pt>
    <dgm:pt modelId="{7F9AEBCC-E163-4A70-96B3-FEC1E5ECD567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Vše dostupné zde:     </a:t>
          </a:r>
          <a:r>
            <a:rPr lang="en-US" b="0" i="0" baseline="0" dirty="0">
              <a:hlinkClick xmlns:r="http://schemas.openxmlformats.org/officeDocument/2006/relationships" r:id="rId1"/>
            </a:rPr>
            <a:t>https://pardubice.eu/dotace</a:t>
          </a:r>
          <a:endParaRPr lang="en-US" dirty="0"/>
        </a:p>
      </dgm:t>
    </dgm:pt>
    <dgm:pt modelId="{0DB0E33D-B7B2-451C-BB12-4C0E4720DDB1}" type="parTrans" cxnId="{7CDEFD8C-6208-4C42-9387-4FFDE4DE925F}">
      <dgm:prSet/>
      <dgm:spPr/>
      <dgm:t>
        <a:bodyPr/>
        <a:lstStyle/>
        <a:p>
          <a:endParaRPr lang="en-US"/>
        </a:p>
      </dgm:t>
    </dgm:pt>
    <dgm:pt modelId="{F1041830-9963-4081-810A-E9AF83575F9B}" type="sibTrans" cxnId="{7CDEFD8C-6208-4C42-9387-4FFDE4DE925F}">
      <dgm:prSet/>
      <dgm:spPr/>
      <dgm:t>
        <a:bodyPr/>
        <a:lstStyle/>
        <a:p>
          <a:endParaRPr lang="en-US"/>
        </a:p>
      </dgm:t>
    </dgm:pt>
    <dgm:pt modelId="{2B1DC1FC-6D88-40C6-AD1C-65BC558932E5}" type="pres">
      <dgm:prSet presAssocID="{92DD6ECB-37FC-4CD9-BACE-A70D87D84FF8}" presName="outerComposite" presStyleCnt="0">
        <dgm:presLayoutVars>
          <dgm:chMax val="5"/>
          <dgm:dir/>
          <dgm:resizeHandles val="exact"/>
        </dgm:presLayoutVars>
      </dgm:prSet>
      <dgm:spPr/>
    </dgm:pt>
    <dgm:pt modelId="{8C5985F2-32B6-4C47-B8A0-F1A9D2CF0A08}" type="pres">
      <dgm:prSet presAssocID="{92DD6ECB-37FC-4CD9-BACE-A70D87D84FF8}" presName="dummyMaxCanvas" presStyleCnt="0">
        <dgm:presLayoutVars/>
      </dgm:prSet>
      <dgm:spPr/>
    </dgm:pt>
    <dgm:pt modelId="{88864AA9-20B7-4A9D-AB64-A994CDFEAB20}" type="pres">
      <dgm:prSet presAssocID="{92DD6ECB-37FC-4CD9-BACE-A70D87D84FF8}" presName="FourNodes_1" presStyleLbl="node1" presStyleIdx="0" presStyleCnt="4">
        <dgm:presLayoutVars>
          <dgm:bulletEnabled val="1"/>
        </dgm:presLayoutVars>
      </dgm:prSet>
      <dgm:spPr/>
    </dgm:pt>
    <dgm:pt modelId="{909F386C-69D5-475C-BF2D-A416554A4A20}" type="pres">
      <dgm:prSet presAssocID="{92DD6ECB-37FC-4CD9-BACE-A70D87D84FF8}" presName="FourNodes_2" presStyleLbl="node1" presStyleIdx="1" presStyleCnt="4">
        <dgm:presLayoutVars>
          <dgm:bulletEnabled val="1"/>
        </dgm:presLayoutVars>
      </dgm:prSet>
      <dgm:spPr/>
    </dgm:pt>
    <dgm:pt modelId="{F4EEEC45-4C4E-4241-96F3-FD34D05056C7}" type="pres">
      <dgm:prSet presAssocID="{92DD6ECB-37FC-4CD9-BACE-A70D87D84FF8}" presName="FourNodes_3" presStyleLbl="node1" presStyleIdx="2" presStyleCnt="4">
        <dgm:presLayoutVars>
          <dgm:bulletEnabled val="1"/>
        </dgm:presLayoutVars>
      </dgm:prSet>
      <dgm:spPr/>
    </dgm:pt>
    <dgm:pt modelId="{BBB5A7E7-513C-4EF9-8A3F-07677C5C3D78}" type="pres">
      <dgm:prSet presAssocID="{92DD6ECB-37FC-4CD9-BACE-A70D87D84FF8}" presName="FourNodes_4" presStyleLbl="node1" presStyleIdx="3" presStyleCnt="4">
        <dgm:presLayoutVars>
          <dgm:bulletEnabled val="1"/>
        </dgm:presLayoutVars>
      </dgm:prSet>
      <dgm:spPr/>
    </dgm:pt>
    <dgm:pt modelId="{B2C9E536-54F3-4746-90B6-409E35B6CF9D}" type="pres">
      <dgm:prSet presAssocID="{92DD6ECB-37FC-4CD9-BACE-A70D87D84FF8}" presName="FourConn_1-2" presStyleLbl="fgAccFollowNode1" presStyleIdx="0" presStyleCnt="3">
        <dgm:presLayoutVars>
          <dgm:bulletEnabled val="1"/>
        </dgm:presLayoutVars>
      </dgm:prSet>
      <dgm:spPr/>
    </dgm:pt>
    <dgm:pt modelId="{5CA9C6B7-7E78-46B4-9C57-12EC734F10F7}" type="pres">
      <dgm:prSet presAssocID="{92DD6ECB-37FC-4CD9-BACE-A70D87D84FF8}" presName="FourConn_2-3" presStyleLbl="fgAccFollowNode1" presStyleIdx="1" presStyleCnt="3">
        <dgm:presLayoutVars>
          <dgm:bulletEnabled val="1"/>
        </dgm:presLayoutVars>
      </dgm:prSet>
      <dgm:spPr/>
    </dgm:pt>
    <dgm:pt modelId="{03D1824B-0CC6-459B-9AE2-EC6F70AFFA9C}" type="pres">
      <dgm:prSet presAssocID="{92DD6ECB-37FC-4CD9-BACE-A70D87D84FF8}" presName="FourConn_3-4" presStyleLbl="fgAccFollowNode1" presStyleIdx="2" presStyleCnt="3">
        <dgm:presLayoutVars>
          <dgm:bulletEnabled val="1"/>
        </dgm:presLayoutVars>
      </dgm:prSet>
      <dgm:spPr/>
    </dgm:pt>
    <dgm:pt modelId="{6879FF11-14BC-47BC-9432-597A14C54E96}" type="pres">
      <dgm:prSet presAssocID="{92DD6ECB-37FC-4CD9-BACE-A70D87D84FF8}" presName="FourNodes_1_text" presStyleLbl="node1" presStyleIdx="3" presStyleCnt="4">
        <dgm:presLayoutVars>
          <dgm:bulletEnabled val="1"/>
        </dgm:presLayoutVars>
      </dgm:prSet>
      <dgm:spPr/>
    </dgm:pt>
    <dgm:pt modelId="{C8939795-1A5C-441D-9F36-4700F24281A4}" type="pres">
      <dgm:prSet presAssocID="{92DD6ECB-37FC-4CD9-BACE-A70D87D84FF8}" presName="FourNodes_2_text" presStyleLbl="node1" presStyleIdx="3" presStyleCnt="4">
        <dgm:presLayoutVars>
          <dgm:bulletEnabled val="1"/>
        </dgm:presLayoutVars>
      </dgm:prSet>
      <dgm:spPr/>
    </dgm:pt>
    <dgm:pt modelId="{87320BA9-3505-494F-9397-6C7D541A0C6E}" type="pres">
      <dgm:prSet presAssocID="{92DD6ECB-37FC-4CD9-BACE-A70D87D84FF8}" presName="FourNodes_3_text" presStyleLbl="node1" presStyleIdx="3" presStyleCnt="4">
        <dgm:presLayoutVars>
          <dgm:bulletEnabled val="1"/>
        </dgm:presLayoutVars>
      </dgm:prSet>
      <dgm:spPr/>
    </dgm:pt>
    <dgm:pt modelId="{268E184F-834E-4493-8C90-8659E87E8B5E}" type="pres">
      <dgm:prSet presAssocID="{92DD6ECB-37FC-4CD9-BACE-A70D87D84FF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AAF9211-4278-4E0D-9B7C-3132C16B46E8}" type="presOf" srcId="{92DD6ECB-37FC-4CD9-BACE-A70D87D84FF8}" destId="{2B1DC1FC-6D88-40C6-AD1C-65BC558932E5}" srcOrd="0" destOrd="0" presId="urn:microsoft.com/office/officeart/2005/8/layout/vProcess5"/>
    <dgm:cxn modelId="{15A8341A-E7EF-40C4-BA7B-D6AECF43517A}" type="presOf" srcId="{979D79B9-6835-4B6C-BDC9-6C8FF8CF383A}" destId="{5CA9C6B7-7E78-46B4-9C57-12EC734F10F7}" srcOrd="0" destOrd="0" presId="urn:microsoft.com/office/officeart/2005/8/layout/vProcess5"/>
    <dgm:cxn modelId="{90609220-A408-4E6D-9001-26C4CD8AADEF}" type="presOf" srcId="{77DA78F5-AF8F-4CCD-AC08-11CA1A265307}" destId="{88864AA9-20B7-4A9D-AB64-A994CDFEAB20}" srcOrd="0" destOrd="0" presId="urn:microsoft.com/office/officeart/2005/8/layout/vProcess5"/>
    <dgm:cxn modelId="{A2B8B62B-F40B-44C4-A550-69157286D06A}" type="presOf" srcId="{7F9AEBCC-E163-4A70-96B3-FEC1E5ECD567}" destId="{BBB5A7E7-513C-4EF9-8A3F-07677C5C3D78}" srcOrd="0" destOrd="0" presId="urn:microsoft.com/office/officeart/2005/8/layout/vProcess5"/>
    <dgm:cxn modelId="{9AD5DB37-3344-4206-9562-F5349E04C5BE}" srcId="{92DD6ECB-37FC-4CD9-BACE-A70D87D84FF8}" destId="{77DA78F5-AF8F-4CCD-AC08-11CA1A265307}" srcOrd="0" destOrd="0" parTransId="{33A9B0F1-5F22-4E66-A058-79A45A27CFD1}" sibTransId="{D6E43D4E-7FFE-444E-B348-12BD928F1994}"/>
    <dgm:cxn modelId="{C5E33A3E-C784-491B-ADA4-A886FFA12B90}" type="presOf" srcId="{7A27161A-19B9-4935-81FD-2FA7719651E4}" destId="{C8939795-1A5C-441D-9F36-4700F24281A4}" srcOrd="1" destOrd="0" presId="urn:microsoft.com/office/officeart/2005/8/layout/vProcess5"/>
    <dgm:cxn modelId="{0A5E4862-3BDF-4390-A90B-D160765F502E}" srcId="{92DD6ECB-37FC-4CD9-BACE-A70D87D84FF8}" destId="{7A27161A-19B9-4935-81FD-2FA7719651E4}" srcOrd="1" destOrd="0" parTransId="{EB16E536-0B84-45BE-B789-48A8C50A9874}" sibTransId="{979D79B9-6835-4B6C-BDC9-6C8FF8CF383A}"/>
    <dgm:cxn modelId="{D602936C-B3BF-4B29-8200-0D3AE6776886}" type="presOf" srcId="{5193F308-125D-4704-A814-085B2923CB04}" destId="{F4EEEC45-4C4E-4241-96F3-FD34D05056C7}" srcOrd="0" destOrd="0" presId="urn:microsoft.com/office/officeart/2005/8/layout/vProcess5"/>
    <dgm:cxn modelId="{9871C14C-4C3C-4603-A954-4E368F7980A0}" type="presOf" srcId="{D6E43D4E-7FFE-444E-B348-12BD928F1994}" destId="{B2C9E536-54F3-4746-90B6-409E35B6CF9D}" srcOrd="0" destOrd="0" presId="urn:microsoft.com/office/officeart/2005/8/layout/vProcess5"/>
    <dgm:cxn modelId="{73AF154D-8A03-440D-86E1-608E8637A205}" type="presOf" srcId="{77DA78F5-AF8F-4CCD-AC08-11CA1A265307}" destId="{6879FF11-14BC-47BC-9432-597A14C54E96}" srcOrd="1" destOrd="0" presId="urn:microsoft.com/office/officeart/2005/8/layout/vProcess5"/>
    <dgm:cxn modelId="{0A3F6A7F-0F84-46A8-BDDD-7D9A49C2C6E4}" type="presOf" srcId="{5193F308-125D-4704-A814-085B2923CB04}" destId="{87320BA9-3505-494F-9397-6C7D541A0C6E}" srcOrd="1" destOrd="0" presId="urn:microsoft.com/office/officeart/2005/8/layout/vProcess5"/>
    <dgm:cxn modelId="{7CDEFD8C-6208-4C42-9387-4FFDE4DE925F}" srcId="{92DD6ECB-37FC-4CD9-BACE-A70D87D84FF8}" destId="{7F9AEBCC-E163-4A70-96B3-FEC1E5ECD567}" srcOrd="3" destOrd="0" parTransId="{0DB0E33D-B7B2-451C-BB12-4C0E4720DDB1}" sibTransId="{F1041830-9963-4081-810A-E9AF83575F9B}"/>
    <dgm:cxn modelId="{112619CB-D64C-4842-B42E-F99052F38617}" type="presOf" srcId="{5AD1DC59-D736-4923-9DF1-DECE07A20F69}" destId="{03D1824B-0CC6-459B-9AE2-EC6F70AFFA9C}" srcOrd="0" destOrd="0" presId="urn:microsoft.com/office/officeart/2005/8/layout/vProcess5"/>
    <dgm:cxn modelId="{D6EB3FD8-DFC0-47B4-87FA-B9FA6050ADF6}" srcId="{92DD6ECB-37FC-4CD9-BACE-A70D87D84FF8}" destId="{5193F308-125D-4704-A814-085B2923CB04}" srcOrd="2" destOrd="0" parTransId="{72C4A464-0EE6-4A69-853E-7DF0C1FC7B61}" sibTransId="{5AD1DC59-D736-4923-9DF1-DECE07A20F69}"/>
    <dgm:cxn modelId="{0C9E61D9-BBCA-4D64-B4EE-0EB0DD82483B}" type="presOf" srcId="{7A27161A-19B9-4935-81FD-2FA7719651E4}" destId="{909F386C-69D5-475C-BF2D-A416554A4A20}" srcOrd="0" destOrd="0" presId="urn:microsoft.com/office/officeart/2005/8/layout/vProcess5"/>
    <dgm:cxn modelId="{26F8E5E2-6224-427D-8EFE-77ACA7B2503D}" type="presOf" srcId="{7F9AEBCC-E163-4A70-96B3-FEC1E5ECD567}" destId="{268E184F-834E-4493-8C90-8659E87E8B5E}" srcOrd="1" destOrd="0" presId="urn:microsoft.com/office/officeart/2005/8/layout/vProcess5"/>
    <dgm:cxn modelId="{90A3F9A2-82E1-4A65-90BB-3365F764E309}" type="presParOf" srcId="{2B1DC1FC-6D88-40C6-AD1C-65BC558932E5}" destId="{8C5985F2-32B6-4C47-B8A0-F1A9D2CF0A08}" srcOrd="0" destOrd="0" presId="urn:microsoft.com/office/officeart/2005/8/layout/vProcess5"/>
    <dgm:cxn modelId="{8E0AC915-436B-4FCD-8D4C-EFC937434E9B}" type="presParOf" srcId="{2B1DC1FC-6D88-40C6-AD1C-65BC558932E5}" destId="{88864AA9-20B7-4A9D-AB64-A994CDFEAB20}" srcOrd="1" destOrd="0" presId="urn:microsoft.com/office/officeart/2005/8/layout/vProcess5"/>
    <dgm:cxn modelId="{BDB3BE4A-F985-4C0E-B945-484F517288D5}" type="presParOf" srcId="{2B1DC1FC-6D88-40C6-AD1C-65BC558932E5}" destId="{909F386C-69D5-475C-BF2D-A416554A4A20}" srcOrd="2" destOrd="0" presId="urn:microsoft.com/office/officeart/2005/8/layout/vProcess5"/>
    <dgm:cxn modelId="{C4D58FA0-8E9B-4373-A54C-ED3D3B5968FB}" type="presParOf" srcId="{2B1DC1FC-6D88-40C6-AD1C-65BC558932E5}" destId="{F4EEEC45-4C4E-4241-96F3-FD34D05056C7}" srcOrd="3" destOrd="0" presId="urn:microsoft.com/office/officeart/2005/8/layout/vProcess5"/>
    <dgm:cxn modelId="{82C70DE7-5264-4029-B248-49AC7CCB6FC1}" type="presParOf" srcId="{2B1DC1FC-6D88-40C6-AD1C-65BC558932E5}" destId="{BBB5A7E7-513C-4EF9-8A3F-07677C5C3D78}" srcOrd="4" destOrd="0" presId="urn:microsoft.com/office/officeart/2005/8/layout/vProcess5"/>
    <dgm:cxn modelId="{C4A6539A-60B2-411D-8341-0F4B9EE21889}" type="presParOf" srcId="{2B1DC1FC-6D88-40C6-AD1C-65BC558932E5}" destId="{B2C9E536-54F3-4746-90B6-409E35B6CF9D}" srcOrd="5" destOrd="0" presId="urn:microsoft.com/office/officeart/2005/8/layout/vProcess5"/>
    <dgm:cxn modelId="{214957EE-1112-4698-A132-20FDB0F0267E}" type="presParOf" srcId="{2B1DC1FC-6D88-40C6-AD1C-65BC558932E5}" destId="{5CA9C6B7-7E78-46B4-9C57-12EC734F10F7}" srcOrd="6" destOrd="0" presId="urn:microsoft.com/office/officeart/2005/8/layout/vProcess5"/>
    <dgm:cxn modelId="{22CEAB57-4668-48D0-8F35-9C9B8453E008}" type="presParOf" srcId="{2B1DC1FC-6D88-40C6-AD1C-65BC558932E5}" destId="{03D1824B-0CC6-459B-9AE2-EC6F70AFFA9C}" srcOrd="7" destOrd="0" presId="urn:microsoft.com/office/officeart/2005/8/layout/vProcess5"/>
    <dgm:cxn modelId="{98D27A16-1684-4781-B086-D2C11D546B80}" type="presParOf" srcId="{2B1DC1FC-6D88-40C6-AD1C-65BC558932E5}" destId="{6879FF11-14BC-47BC-9432-597A14C54E96}" srcOrd="8" destOrd="0" presId="urn:microsoft.com/office/officeart/2005/8/layout/vProcess5"/>
    <dgm:cxn modelId="{898CFE51-705A-4410-A16F-85BEF08357CE}" type="presParOf" srcId="{2B1DC1FC-6D88-40C6-AD1C-65BC558932E5}" destId="{C8939795-1A5C-441D-9F36-4700F24281A4}" srcOrd="9" destOrd="0" presId="urn:microsoft.com/office/officeart/2005/8/layout/vProcess5"/>
    <dgm:cxn modelId="{F1AB4501-2DF9-48DA-B4B7-5DB7C6F4EE48}" type="presParOf" srcId="{2B1DC1FC-6D88-40C6-AD1C-65BC558932E5}" destId="{87320BA9-3505-494F-9397-6C7D541A0C6E}" srcOrd="10" destOrd="0" presId="urn:microsoft.com/office/officeart/2005/8/layout/vProcess5"/>
    <dgm:cxn modelId="{EFB91E77-2A40-49C4-8C0D-B2A000EC3A29}" type="presParOf" srcId="{2B1DC1FC-6D88-40C6-AD1C-65BC558932E5}" destId="{268E184F-834E-4493-8C90-8659E87E8B5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CE666-07DA-4A86-ADFF-1C266CA194CB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Volnočasové, zájmové a vzdělávací aktivity navštěvované ve volném čase dětmi od 6 let</a:t>
          </a:r>
          <a:endParaRPr lang="en-US" sz="1600" kern="1200" dirty="0"/>
        </a:p>
      </dsp:txBody>
      <dsp:txXfrm rot="-5400000">
        <a:off x="3785615" y="118169"/>
        <a:ext cx="6697334" cy="603548"/>
      </dsp:txXfrm>
    </dsp:sp>
    <dsp:sp modelId="{D432D4FF-CFC9-42F0-ACC2-0125EEF522B6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Celoroční činnost podporující výchovu, vzdělávání dětí a mládeže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0813" y="42725"/>
        <a:ext cx="3703990" cy="754434"/>
      </dsp:txXfrm>
    </dsp:sp>
    <dsp:sp modelId="{57D43B53-B434-46D1-A01A-24C2774DA496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Aktivity zaměřené na harmonický vývoj dětí předškolního věku </a:t>
          </a:r>
          <a:endParaRPr lang="en-US" sz="1600" kern="1200" dirty="0"/>
        </a:p>
      </dsp:txBody>
      <dsp:txXfrm rot="-5400000">
        <a:off x="3785615" y="996032"/>
        <a:ext cx="6697334" cy="603548"/>
      </dsp:txXfrm>
    </dsp:sp>
    <dsp:sp modelId="{B8A155A7-DE15-49B8-A651-5D3D9CA7966C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Celoroční činnost podporující prorodinné aktivity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0813" y="920588"/>
        <a:ext cx="3703990" cy="754434"/>
      </dsp:txXfrm>
    </dsp:sp>
    <dsp:sp modelId="{38DE0EA9-4A55-4468-83C6-B7867963E576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Zájmová a osvětová činnost dospělých občanů ve volném čase s dopadem na veřejný život města. </a:t>
          </a:r>
          <a:endParaRPr lang="en-US" sz="1600" kern="1200" dirty="0"/>
        </a:p>
      </dsp:txBody>
      <dsp:txXfrm rot="-5400000">
        <a:off x="3785615" y="1873895"/>
        <a:ext cx="6697334" cy="603548"/>
      </dsp:txXfrm>
    </dsp:sp>
    <dsp:sp modelId="{ED0ED9A8-7E76-4202-A973-4EE442BD9672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Celoroční spolková činnost dospělých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0813" y="1798451"/>
        <a:ext cx="3703990" cy="754434"/>
      </dsp:txXfrm>
    </dsp:sp>
    <dsp:sp modelId="{D5F1C173-CE38-4500-A20C-C8549918400B}">
      <dsp:nvSpPr>
        <dsp:cNvPr id="0" name=""/>
        <dsp:cNvSpPr/>
      </dsp:nvSpPr>
      <dsp:spPr>
        <a:xfrm rot="5400000">
          <a:off x="6816183" y="-311459"/>
          <a:ext cx="668848" cy="6729984"/>
        </a:xfrm>
        <a:prstGeom prst="round2Same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Akce určené pro děti, mládež i dospělé, pořádané pro širokou veřejnost i úzkou skupinu osob.</a:t>
          </a:r>
          <a:endParaRPr lang="en-US" sz="1600" kern="1200" dirty="0"/>
        </a:p>
      </dsp:txBody>
      <dsp:txXfrm rot="-5400000">
        <a:off x="3785615" y="2751759"/>
        <a:ext cx="6697334" cy="603548"/>
      </dsp:txXfrm>
    </dsp:sp>
    <dsp:sp modelId="{3C662A8A-0294-4CEA-A791-EE0637B3FB3A}">
      <dsp:nvSpPr>
        <dsp:cNvPr id="0" name=""/>
        <dsp:cNvSpPr/>
      </dsp:nvSpPr>
      <dsp:spPr>
        <a:xfrm>
          <a:off x="0" y="2635502"/>
          <a:ext cx="3785616" cy="8360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Jednorázová akce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0813" y="2676315"/>
        <a:ext cx="3703990" cy="754434"/>
      </dsp:txXfrm>
    </dsp:sp>
    <dsp:sp modelId="{0E02F64A-C73D-4ABF-9F67-4A3D9D879FA2}">
      <dsp:nvSpPr>
        <dsp:cNvPr id="0" name=""/>
        <dsp:cNvSpPr/>
      </dsp:nvSpPr>
      <dsp:spPr>
        <a:xfrm rot="5400000">
          <a:off x="6816183" y="566403"/>
          <a:ext cx="668848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Pobytové tábory, příměstské tábory a tábory při Sportovním parku Pardubice.</a:t>
          </a:r>
          <a:endParaRPr lang="en-US" sz="1600" kern="1200" dirty="0"/>
        </a:p>
      </dsp:txBody>
      <dsp:txXfrm rot="-5400000">
        <a:off x="3785615" y="3629621"/>
        <a:ext cx="6697334" cy="603548"/>
      </dsp:txXfrm>
    </dsp:sp>
    <dsp:sp modelId="{8073F791-3E69-4968-BF11-163E40625F76}">
      <dsp:nvSpPr>
        <dsp:cNvPr id="0" name=""/>
        <dsp:cNvSpPr/>
      </dsp:nvSpPr>
      <dsp:spPr>
        <a:xfrm>
          <a:off x="0" y="3513365"/>
          <a:ext cx="3785616" cy="8360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Prázdninová činnost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/>
              </a:solidFill>
            </a:rPr>
            <a:t> (1. 5. – 20. 5. 2026)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0813" y="3554178"/>
        <a:ext cx="3703990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B6D07-5D6C-46F7-AD38-7152D7926FC4}">
      <dsp:nvSpPr>
        <dsp:cNvPr id="0" name=""/>
        <dsp:cNvSpPr/>
      </dsp:nvSpPr>
      <dsp:spPr>
        <a:xfrm>
          <a:off x="1796155" y="1122071"/>
          <a:ext cx="1432722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FBBB3-9AF8-486E-8C27-3F4B2BC724C6}">
      <dsp:nvSpPr>
        <dsp:cNvPr id="0" name=""/>
        <dsp:cNvSpPr/>
      </dsp:nvSpPr>
      <dsp:spPr>
        <a:xfrm>
          <a:off x="3314841" y="1001759"/>
          <a:ext cx="164763" cy="309254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6625A-A981-4559-B259-70DFABB75557}">
      <dsp:nvSpPr>
        <dsp:cNvPr id="0" name=""/>
        <dsp:cNvSpPr/>
      </dsp:nvSpPr>
      <dsp:spPr>
        <a:xfrm>
          <a:off x="843394" y="348437"/>
          <a:ext cx="1547340" cy="15473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45" tIns="60045" rIns="60045" bIns="6004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069997" y="575040"/>
        <a:ext cx="1094134" cy="1094134"/>
      </dsp:txXfrm>
    </dsp:sp>
    <dsp:sp modelId="{2B9DAD08-E21B-4A4D-8678-E13D2F5129D7}">
      <dsp:nvSpPr>
        <dsp:cNvPr id="0" name=""/>
        <dsp:cNvSpPr/>
      </dsp:nvSpPr>
      <dsp:spPr>
        <a:xfrm>
          <a:off x="5251" y="2064484"/>
          <a:ext cx="3223625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83" tIns="165100" rIns="254283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Návod k vyplnění elektronické žádosti o poskytnutí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https://pardubice.eu/dotace</a:t>
          </a:r>
          <a:endParaRPr lang="cs-CZ" sz="1100" b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251" y="2543599"/>
        <a:ext cx="3223625" cy="1916459"/>
      </dsp:txXfrm>
    </dsp:sp>
    <dsp:sp modelId="{2F537472-B019-4382-9EF4-CA19D17FEA55}">
      <dsp:nvSpPr>
        <dsp:cNvPr id="0" name=""/>
        <dsp:cNvSpPr/>
      </dsp:nvSpPr>
      <dsp:spPr>
        <a:xfrm>
          <a:off x="3587058" y="1122607"/>
          <a:ext cx="322362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5DD96-36FE-4AC5-94F2-4ABC4D9512DA}">
      <dsp:nvSpPr>
        <dsp:cNvPr id="0" name=""/>
        <dsp:cNvSpPr/>
      </dsp:nvSpPr>
      <dsp:spPr>
        <a:xfrm>
          <a:off x="6896647" y="1002211"/>
          <a:ext cx="164763" cy="309681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37AC8-D809-4E61-A0F9-5799AB893EA3}">
      <dsp:nvSpPr>
        <dsp:cNvPr id="0" name=""/>
        <dsp:cNvSpPr/>
      </dsp:nvSpPr>
      <dsp:spPr>
        <a:xfrm>
          <a:off x="4424667" y="348439"/>
          <a:ext cx="1548407" cy="15484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87" tIns="60087" rIns="60087" bIns="60087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651426" y="575198"/>
        <a:ext cx="1094889" cy="1094889"/>
      </dsp:txXfrm>
    </dsp:sp>
    <dsp:sp modelId="{30B72A16-42DD-4B4B-92E0-73932866583A}">
      <dsp:nvSpPr>
        <dsp:cNvPr id="0" name=""/>
        <dsp:cNvSpPr/>
      </dsp:nvSpPr>
      <dsp:spPr>
        <a:xfrm>
          <a:off x="3587058" y="2065669"/>
          <a:ext cx="3223625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83" tIns="165100" rIns="254283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Vstup do Portálu občana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D</a:t>
          </a:r>
          <a:r>
            <a:rPr lang="en-US" sz="1600" b="0" kern="1200" dirty="0" err="1"/>
            <a:t>atová</a:t>
          </a:r>
          <a:r>
            <a:rPr lang="en-US" sz="1600" b="0" kern="1200" dirty="0"/>
            <a:t> </a:t>
          </a:r>
          <a:r>
            <a:rPr lang="en-US" sz="1600" b="0" kern="1200" dirty="0" err="1"/>
            <a:t>schránka</a:t>
          </a:r>
          <a:r>
            <a:rPr lang="en-US" sz="1600" b="0" kern="1200" dirty="0"/>
            <a:t>, </a:t>
          </a:r>
          <a:r>
            <a:rPr lang="en-US" sz="1600" b="0" kern="1200" dirty="0" err="1"/>
            <a:t>identita</a:t>
          </a:r>
          <a:r>
            <a:rPr lang="en-US" sz="1600" b="0" kern="1200" dirty="0"/>
            <a:t> </a:t>
          </a:r>
          <a:r>
            <a:rPr lang="en-US" sz="1600" b="0" kern="1200" dirty="0" err="1"/>
            <a:t>občana</a:t>
          </a:r>
          <a:r>
            <a:rPr lang="en-US" sz="1600" b="0" kern="1200" dirty="0"/>
            <a:t>, email </a:t>
          </a:r>
          <a:r>
            <a:rPr lang="en-US" sz="1600" b="0" kern="1200" dirty="0" err="1"/>
            <a:t>žadatele</a:t>
          </a:r>
          <a:r>
            <a:rPr lang="en-US" sz="1600" b="0" kern="1200" dirty="0"/>
            <a:t>. V </a:t>
          </a:r>
          <a:r>
            <a:rPr lang="en-US" sz="1600" b="0" kern="1200" dirty="0" err="1"/>
            <a:t>případě</a:t>
          </a:r>
          <a:r>
            <a:rPr lang="en-US" sz="1600" b="0" kern="1200" dirty="0"/>
            <a:t> </a:t>
          </a:r>
          <a:r>
            <a:rPr lang="en-US" sz="1600" b="0" kern="1200" dirty="0" err="1"/>
            <a:t>potřeby</a:t>
          </a:r>
          <a:r>
            <a:rPr lang="en-US" sz="1600" b="0" kern="1200" dirty="0"/>
            <a:t> </a:t>
          </a:r>
          <a:r>
            <a:rPr lang="en-US" sz="1600" b="0" kern="1200" dirty="0" err="1"/>
            <a:t>využijte</a:t>
          </a:r>
          <a:r>
            <a:rPr lang="en-US" sz="1600" b="0" kern="1200" dirty="0"/>
            <a:t> „</a:t>
          </a:r>
          <a:r>
            <a:rPr lang="en-US" sz="1600" b="0" kern="1200" dirty="0" err="1"/>
            <a:t>Zapomenuté</a:t>
          </a:r>
          <a:r>
            <a:rPr lang="en-US" sz="1600" b="0" kern="1200" dirty="0"/>
            <a:t> </a:t>
          </a:r>
          <a:r>
            <a:rPr lang="en-US" sz="1600" b="0" kern="1200" dirty="0" err="1"/>
            <a:t>heslo</a:t>
          </a:r>
          <a:r>
            <a:rPr lang="en-US" sz="1600" kern="1200" dirty="0"/>
            <a:t>“.</a:t>
          </a:r>
        </a:p>
      </dsp:txBody>
      <dsp:txXfrm>
        <a:off x="3587058" y="2544784"/>
        <a:ext cx="3223625" cy="1916459"/>
      </dsp:txXfrm>
    </dsp:sp>
    <dsp:sp modelId="{BA7D3884-63A7-4300-81FB-3761F42DC243}">
      <dsp:nvSpPr>
        <dsp:cNvPr id="0" name=""/>
        <dsp:cNvSpPr/>
      </dsp:nvSpPr>
      <dsp:spPr>
        <a:xfrm>
          <a:off x="7168864" y="1122607"/>
          <a:ext cx="1611812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C967A-5977-43D9-8315-5B3FAB3853BB}">
      <dsp:nvSpPr>
        <dsp:cNvPr id="0" name=""/>
        <dsp:cNvSpPr/>
      </dsp:nvSpPr>
      <dsp:spPr>
        <a:xfrm>
          <a:off x="8003786" y="345752"/>
          <a:ext cx="1553781" cy="1553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95" tIns="60295" rIns="60295" bIns="6029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8231332" y="573298"/>
        <a:ext cx="1098689" cy="1098689"/>
      </dsp:txXfrm>
    </dsp:sp>
    <dsp:sp modelId="{B9924724-E10A-4997-9FE1-6BD4F8D6E6A4}">
      <dsp:nvSpPr>
        <dsp:cNvPr id="0" name=""/>
        <dsp:cNvSpPr/>
      </dsp:nvSpPr>
      <dsp:spPr>
        <a:xfrm>
          <a:off x="7168864" y="2065669"/>
          <a:ext cx="3223625" cy="23955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83" tIns="165100" rIns="254283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Nepoužívejte</a:t>
          </a:r>
          <a:r>
            <a:rPr lang="en-US" sz="1800" b="1" kern="1200" dirty="0"/>
            <a:t> </a:t>
          </a:r>
          <a:r>
            <a:rPr lang="en-US" sz="1800" b="1" kern="1200" dirty="0" err="1"/>
            <a:t>rozpracované</a:t>
          </a:r>
          <a:r>
            <a:rPr lang="en-US" sz="1800" b="1" kern="1200" dirty="0"/>
            <a:t> </a:t>
          </a:r>
          <a:r>
            <a:rPr lang="en-US" sz="1800" b="1" kern="1200" dirty="0" err="1"/>
            <a:t>formuláře</a:t>
          </a:r>
          <a:r>
            <a:rPr lang="en-US" sz="1800" b="1" kern="1200" dirty="0"/>
            <a:t> z </a:t>
          </a:r>
          <a:r>
            <a:rPr lang="en-US" sz="1800" b="1" kern="1200" dirty="0" err="1"/>
            <a:t>minulých</a:t>
          </a:r>
          <a:r>
            <a:rPr lang="en-US" sz="1800" b="1" kern="1200" dirty="0"/>
            <a:t> let k </a:t>
          </a:r>
          <a:r>
            <a:rPr lang="en-US" sz="1800" b="1" kern="1200" dirty="0" err="1"/>
            <a:t>novému</a:t>
          </a:r>
          <a:r>
            <a:rPr lang="en-US" sz="1800" b="1" kern="1200" dirty="0"/>
            <a:t> </a:t>
          </a:r>
          <a:r>
            <a:rPr lang="en-US" sz="1800" b="1" kern="1200" dirty="0" err="1"/>
            <a:t>podání</a:t>
          </a:r>
          <a:r>
            <a:rPr lang="en-US" sz="1800" kern="1200" dirty="0"/>
            <a:t>.  </a:t>
          </a:r>
          <a:endParaRPr lang="cs-CZ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Formuláře</a:t>
          </a:r>
          <a:r>
            <a:rPr lang="en-US" sz="1600" b="0" kern="1200" dirty="0"/>
            <a:t> </a:t>
          </a:r>
          <a:r>
            <a:rPr lang="en-US" sz="1600" b="0" kern="1200" dirty="0" err="1"/>
            <a:t>příloh</a:t>
          </a:r>
          <a:r>
            <a:rPr lang="en-US" sz="1600" b="0" kern="1200" dirty="0"/>
            <a:t> je </a:t>
          </a:r>
          <a:r>
            <a:rPr lang="en-US" sz="1600" b="0" kern="1200" dirty="0" err="1"/>
            <a:t>nutné</a:t>
          </a:r>
          <a:r>
            <a:rPr lang="en-US" sz="1600" b="0" kern="1200" dirty="0"/>
            <a:t> </a:t>
          </a:r>
          <a:r>
            <a:rPr lang="en-US" sz="1600" b="0" kern="1200" dirty="0" err="1"/>
            <a:t>uložit</a:t>
          </a:r>
          <a:r>
            <a:rPr lang="en-US" sz="1600" b="0" kern="1200" dirty="0"/>
            <a:t> do PC a </a:t>
          </a:r>
          <a:r>
            <a:rPr lang="en-US" sz="1600" b="0" kern="1200" dirty="0" err="1"/>
            <a:t>poté</a:t>
          </a:r>
          <a:r>
            <a:rPr lang="en-US" sz="1600" b="0" kern="1200" dirty="0"/>
            <a:t> </a:t>
          </a:r>
          <a:r>
            <a:rPr lang="en-US" sz="1600" b="0" kern="1200" dirty="0" err="1"/>
            <a:t>nahrát</a:t>
          </a:r>
          <a:r>
            <a:rPr lang="en-US" sz="1600" b="0" kern="1200" dirty="0"/>
            <a:t> do </a:t>
          </a:r>
          <a:r>
            <a:rPr lang="en-US" sz="1600" b="0" kern="1200" dirty="0" err="1"/>
            <a:t>seznamu</a:t>
          </a:r>
          <a:r>
            <a:rPr lang="en-US" sz="1600" b="0" kern="1200" dirty="0"/>
            <a:t> </a:t>
          </a:r>
          <a:r>
            <a:rPr lang="en-US" sz="1600" b="0" kern="1200" dirty="0" err="1"/>
            <a:t>příloh</a:t>
          </a:r>
          <a:r>
            <a:rPr lang="en-US" sz="1400" b="0" kern="1200" dirty="0"/>
            <a:t>.</a:t>
          </a:r>
        </a:p>
      </dsp:txBody>
      <dsp:txXfrm>
        <a:off x="7168864" y="2544784"/>
        <a:ext cx="3223625" cy="1916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4CD15-B976-4F3D-80D6-3C33D8A17699}">
      <dsp:nvSpPr>
        <dsp:cNvPr id="0" name=""/>
        <dsp:cNvSpPr/>
      </dsp:nvSpPr>
      <dsp:spPr>
        <a:xfrm>
          <a:off x="0" y="95753"/>
          <a:ext cx="6245265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Rada </a:t>
          </a:r>
          <a:r>
            <a:rPr lang="en-US" sz="1700" kern="1200" dirty="0" err="1">
              <a:solidFill>
                <a:schemeClr val="tx1"/>
              </a:solidFill>
            </a:rPr>
            <a:t>města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Pardubic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cs-CZ" sz="1700" kern="1200" dirty="0">
              <a:solidFill>
                <a:schemeClr val="tx1"/>
              </a:solidFill>
            </a:rPr>
            <a:t>schvaluje </a:t>
          </a:r>
          <a:r>
            <a:rPr lang="en-US" sz="1700" kern="1200" dirty="0" err="1">
              <a:solidFill>
                <a:schemeClr val="tx1"/>
              </a:solidFill>
            </a:rPr>
            <a:t>dotace</a:t>
          </a:r>
          <a:r>
            <a:rPr lang="en-US" sz="1700" kern="1200" dirty="0">
              <a:solidFill>
                <a:schemeClr val="tx1"/>
              </a:solidFill>
            </a:rPr>
            <a:t> v </a:t>
          </a:r>
          <a:r>
            <a:rPr lang="en-US" sz="1700" kern="1200" dirty="0" err="1">
              <a:solidFill>
                <a:schemeClr val="tx1"/>
              </a:solidFill>
            </a:rPr>
            <a:t>požadované</a:t>
          </a:r>
          <a:r>
            <a:rPr lang="en-US" sz="1700" kern="1200" dirty="0">
              <a:solidFill>
                <a:schemeClr val="tx1"/>
              </a:solidFill>
            </a:rPr>
            <a:t> a </a:t>
          </a:r>
          <a:r>
            <a:rPr lang="en-US" sz="1700" kern="1200" dirty="0" err="1">
              <a:solidFill>
                <a:schemeClr val="tx1"/>
              </a:solidFill>
            </a:rPr>
            <a:t>navržené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výši</a:t>
          </a:r>
          <a:r>
            <a:rPr lang="en-US" sz="1700" kern="1200" dirty="0">
              <a:solidFill>
                <a:schemeClr val="tx1"/>
              </a:solidFill>
            </a:rPr>
            <a:t> do 250 tis. </a:t>
          </a:r>
          <a:r>
            <a:rPr lang="en-US" sz="1700" kern="1200" dirty="0" err="1">
              <a:solidFill>
                <a:schemeClr val="tx1"/>
              </a:solidFill>
            </a:rPr>
            <a:t>Kč</a:t>
          </a:r>
          <a:r>
            <a:rPr lang="cs-CZ" sz="1700" kern="1200" dirty="0">
              <a:solidFill>
                <a:schemeClr val="tx1"/>
              </a:solidFill>
            </a:rPr>
            <a:t>.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tx1"/>
              </a:solidFill>
            </a:rPr>
            <a:t>Zastupitelstvo města Pardubic schvaluje dotace a veřejnoprávní smlouvy v požadované a navržené výši nad 250 tis. Kč.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4083" y="159836"/>
        <a:ext cx="6117099" cy="1184574"/>
      </dsp:txXfrm>
    </dsp:sp>
    <dsp:sp modelId="{89152A6A-6A4E-4EEA-955A-97DB7CE194A4}">
      <dsp:nvSpPr>
        <dsp:cNvPr id="0" name=""/>
        <dsp:cNvSpPr/>
      </dsp:nvSpPr>
      <dsp:spPr>
        <a:xfrm>
          <a:off x="0" y="1457453"/>
          <a:ext cx="6245265" cy="13127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>
              <a:solidFill>
                <a:schemeClr val="tx1"/>
              </a:solidFill>
            </a:rPr>
            <a:t>Oznámit neprodleně, tj. nejpozději do 7 kalendářních dnů změnu všech identifikačních údajů žadatele (sídlo, statutární zástupce, bankovní účet).</a:t>
          </a:r>
        </a:p>
      </dsp:txBody>
      <dsp:txXfrm>
        <a:off x="64083" y="1521536"/>
        <a:ext cx="6117099" cy="1184574"/>
      </dsp:txXfrm>
    </dsp:sp>
    <dsp:sp modelId="{44202E45-DCEE-44A8-B5E8-36295E53ECF0}">
      <dsp:nvSpPr>
        <dsp:cNvPr id="0" name=""/>
        <dsp:cNvSpPr/>
      </dsp:nvSpPr>
      <dsp:spPr>
        <a:xfrm>
          <a:off x="0" y="2819153"/>
          <a:ext cx="6245265" cy="13127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tx1"/>
              </a:solidFill>
            </a:rPr>
            <a:t>Oznámit neprodleně změnu projektu (rozsah, místo a termín konání). O  změnu finančního rozpočtu, který je součástí veřejnoprávní smlouvy o poskytnutí dotace, musí být požádáno neprodleně z důvodu schválení nového finančního rozpočtu. </a:t>
          </a:r>
        </a:p>
      </dsp:txBody>
      <dsp:txXfrm>
        <a:off x="64083" y="2883236"/>
        <a:ext cx="6117099" cy="1184574"/>
      </dsp:txXfrm>
    </dsp:sp>
    <dsp:sp modelId="{921BCC55-3BF5-4033-98A4-ACA1418DBA2A}">
      <dsp:nvSpPr>
        <dsp:cNvPr id="0" name=""/>
        <dsp:cNvSpPr/>
      </dsp:nvSpPr>
      <dsp:spPr>
        <a:xfrm>
          <a:off x="0" y="4180853"/>
          <a:ext cx="6245265" cy="13127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700" kern="1200" dirty="0">
              <a:solidFill>
                <a:schemeClr val="tx1"/>
              </a:solidFill>
            </a:rPr>
            <a:t>Respektovat celkové náklady uvedené v žádosti o poskytnutí dotace. </a:t>
          </a:r>
          <a:r>
            <a:rPr lang="en-US" sz="1700" kern="1200" dirty="0">
              <a:solidFill>
                <a:schemeClr val="tx1"/>
              </a:solidFill>
            </a:rPr>
            <a:t>V </a:t>
          </a:r>
          <a:r>
            <a:rPr lang="en-US" sz="1700" kern="1200" dirty="0" err="1">
              <a:solidFill>
                <a:schemeClr val="tx1"/>
              </a:solidFill>
            </a:rPr>
            <a:t>případě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změny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celkových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nákladů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ve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vyúčtování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oproti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žádosti</a:t>
          </a:r>
          <a:r>
            <a:rPr lang="en-US" sz="1700" kern="1200" dirty="0">
              <a:solidFill>
                <a:schemeClr val="tx1"/>
              </a:solidFill>
            </a:rPr>
            <a:t> o </a:t>
          </a:r>
          <a:r>
            <a:rPr lang="en-US" sz="1700" kern="1200" dirty="0" err="1">
              <a:solidFill>
                <a:schemeClr val="tx1"/>
              </a:solidFill>
            </a:rPr>
            <a:t>poskytnutí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dotace</a:t>
          </a:r>
          <a:r>
            <a:rPr lang="en-US" sz="1700" kern="1200" dirty="0">
              <a:solidFill>
                <a:schemeClr val="tx1"/>
              </a:solidFill>
            </a:rPr>
            <a:t>, je </a:t>
          </a:r>
          <a:r>
            <a:rPr lang="en-US" sz="1700" kern="1200" dirty="0" err="1">
              <a:solidFill>
                <a:schemeClr val="tx1"/>
              </a:solidFill>
            </a:rPr>
            <a:t>nutné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tuto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změnu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cs-CZ" sz="1700" kern="1200" dirty="0">
              <a:solidFill>
                <a:schemeClr val="tx1"/>
              </a:solidFill>
            </a:rPr>
            <a:t>písemně o</a:t>
          </a:r>
          <a:r>
            <a:rPr lang="en-US" sz="1700" kern="1200" dirty="0" err="1">
              <a:solidFill>
                <a:schemeClr val="tx1"/>
              </a:solidFill>
            </a:rPr>
            <a:t>důvodnit</a:t>
          </a:r>
          <a:r>
            <a:rPr lang="en-US" sz="1700" kern="1200" dirty="0">
              <a:solidFill>
                <a:schemeClr val="tx1"/>
              </a:solidFill>
            </a:rPr>
            <a:t>.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/>
        </a:p>
      </dsp:txBody>
      <dsp:txXfrm>
        <a:off x="64083" y="4244936"/>
        <a:ext cx="6117099" cy="1184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6420E-087A-44FE-AAB7-729B91D89CA3}">
      <dsp:nvSpPr>
        <dsp:cNvPr id="0" name=""/>
        <dsp:cNvSpPr/>
      </dsp:nvSpPr>
      <dsp:spPr>
        <a:xfrm>
          <a:off x="0" y="136652"/>
          <a:ext cx="6245265" cy="1290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chemeClr val="tx1"/>
              </a:solidFill>
            </a:rPr>
            <a:t>V případě nevyčerpání dotace vrátit neprodleně a bez vyzvání na účet poskytovatele.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62979" y="199631"/>
        <a:ext cx="6119307" cy="1164172"/>
      </dsp:txXfrm>
    </dsp:sp>
    <dsp:sp modelId="{685C0224-1442-4A02-B04B-E276006AB452}">
      <dsp:nvSpPr>
        <dsp:cNvPr id="0" name=""/>
        <dsp:cNvSpPr/>
      </dsp:nvSpPr>
      <dsp:spPr>
        <a:xfrm>
          <a:off x="0" y="1478622"/>
          <a:ext cx="6245265" cy="12901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Vést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svém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účetnictví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přehled</a:t>
          </a:r>
          <a:r>
            <a:rPr lang="en-US" sz="1800" kern="1200" dirty="0">
              <a:solidFill>
                <a:schemeClr val="tx1"/>
              </a:solidFill>
            </a:rPr>
            <a:t> o </a:t>
          </a:r>
          <a:r>
            <a:rPr lang="en-US" sz="1800" kern="1200" dirty="0" err="1">
              <a:solidFill>
                <a:schemeClr val="tx1"/>
              </a:solidFill>
            </a:rPr>
            <a:t>čerpání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dotace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na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projekt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odděleně</a:t>
          </a:r>
          <a:r>
            <a:rPr lang="en-US" sz="1800" kern="1200" dirty="0">
              <a:solidFill>
                <a:schemeClr val="tx1"/>
              </a:solidFill>
            </a:rPr>
            <a:t> (</a:t>
          </a:r>
          <a:r>
            <a:rPr lang="en-US" sz="1800" kern="1200" dirty="0" err="1">
              <a:solidFill>
                <a:schemeClr val="tx1"/>
              </a:solidFill>
            </a:rPr>
            <a:t>účetnictví</a:t>
          </a:r>
          <a:r>
            <a:rPr lang="en-US" sz="1800" kern="1200" dirty="0">
              <a:solidFill>
                <a:schemeClr val="tx1"/>
              </a:solidFill>
            </a:rPr>
            <a:t> – </a:t>
          </a:r>
          <a:r>
            <a:rPr lang="en-US" sz="1800" kern="1200" dirty="0" err="1">
              <a:solidFill>
                <a:schemeClr val="tx1"/>
              </a:solidFill>
            </a:rPr>
            <a:t>středisko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nebo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zakázka</a:t>
          </a:r>
          <a:r>
            <a:rPr lang="en-US" sz="1800" kern="1200" dirty="0">
              <a:solidFill>
                <a:schemeClr val="tx1"/>
              </a:solidFill>
            </a:rPr>
            <a:t>; </a:t>
          </a:r>
          <a:r>
            <a:rPr lang="en-US" sz="1800" kern="1200" dirty="0" err="1">
              <a:solidFill>
                <a:schemeClr val="tx1"/>
              </a:solidFill>
            </a:rPr>
            <a:t>daňová</a:t>
          </a:r>
          <a:r>
            <a:rPr lang="en-US" sz="1800" kern="1200" dirty="0">
              <a:solidFill>
                <a:schemeClr val="tx1"/>
              </a:solidFill>
            </a:rPr>
            <a:t> evidence </a:t>
          </a:r>
          <a:r>
            <a:rPr lang="en-US" sz="1800" kern="1200" dirty="0" err="1">
              <a:solidFill>
                <a:schemeClr val="tx1"/>
              </a:solidFill>
            </a:rPr>
            <a:t>jednoznačná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identifikace</a:t>
          </a:r>
          <a:r>
            <a:rPr lang="en-US" sz="1800" kern="1200" dirty="0">
              <a:solidFill>
                <a:schemeClr val="tx1"/>
              </a:solidFill>
            </a:rPr>
            <a:t>)</a:t>
          </a:r>
          <a:r>
            <a:rPr lang="cs-CZ" sz="1800" kern="1200" dirty="0">
              <a:solidFill>
                <a:schemeClr val="tx1"/>
              </a:solidFill>
            </a:rPr>
            <a:t> – předmět kontroly na místě.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979" y="1541601"/>
        <a:ext cx="6119307" cy="1164172"/>
      </dsp:txXfrm>
    </dsp:sp>
    <dsp:sp modelId="{AA89FD01-53CB-4908-8986-488D3790F0DD}">
      <dsp:nvSpPr>
        <dsp:cNvPr id="0" name=""/>
        <dsp:cNvSpPr/>
      </dsp:nvSpPr>
      <dsp:spPr>
        <a:xfrm>
          <a:off x="0" y="2820593"/>
          <a:ext cx="6245265" cy="12901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Účetní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doklady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předložené</a:t>
          </a:r>
          <a:r>
            <a:rPr lang="en-US" sz="1800" kern="1200" dirty="0">
              <a:solidFill>
                <a:schemeClr val="tx1"/>
              </a:solidFill>
            </a:rPr>
            <a:t> v </a:t>
          </a:r>
          <a:r>
            <a:rPr lang="en-US" sz="1800" kern="1200" dirty="0" err="1">
              <a:solidFill>
                <a:schemeClr val="tx1"/>
              </a:solidFill>
            </a:rPr>
            <a:t>rámci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vyúčtování</a:t>
          </a:r>
          <a:r>
            <a:rPr lang="cs-CZ" sz="1800" kern="1200" dirty="0">
              <a:solidFill>
                <a:schemeClr val="tx1"/>
              </a:solidFill>
            </a:rPr>
            <a:t> dotace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musí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být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označeny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textem</a:t>
          </a:r>
          <a:r>
            <a:rPr lang="en-US" sz="1800" kern="1200" dirty="0">
              <a:solidFill>
                <a:schemeClr val="tx1"/>
              </a:solidFill>
            </a:rPr>
            <a:t> „</a:t>
          </a:r>
          <a:r>
            <a:rPr lang="en-US" sz="1800" kern="1200" dirty="0" err="1">
              <a:solidFill>
                <a:schemeClr val="tx1"/>
              </a:solidFill>
            </a:rPr>
            <a:t>Financováno</a:t>
          </a:r>
          <a:r>
            <a:rPr lang="en-US" sz="1800" kern="1200" dirty="0">
              <a:solidFill>
                <a:schemeClr val="tx1"/>
              </a:solidFill>
            </a:rPr>
            <a:t> z </a:t>
          </a:r>
          <a:r>
            <a:rPr lang="en-US" sz="1800" kern="1200" dirty="0" err="1">
              <a:solidFill>
                <a:schemeClr val="tx1"/>
              </a:solidFill>
            </a:rPr>
            <a:t>dotace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SmP</a:t>
          </a:r>
          <a:r>
            <a:rPr lang="en-US" sz="1800" kern="1200" dirty="0">
              <a:solidFill>
                <a:schemeClr val="tx1"/>
              </a:solidFill>
            </a:rPr>
            <a:t>“.</a:t>
          </a:r>
          <a:r>
            <a:rPr lang="cs-CZ" sz="1800" kern="1200" dirty="0">
              <a:solidFill>
                <a:schemeClr val="tx1"/>
              </a:solidFill>
            </a:rPr>
            <a:t> </a:t>
          </a:r>
        </a:p>
      </dsp:txBody>
      <dsp:txXfrm>
        <a:off x="62979" y="2883572"/>
        <a:ext cx="6119307" cy="1164172"/>
      </dsp:txXfrm>
    </dsp:sp>
    <dsp:sp modelId="{0FF3D86F-6DC7-405F-BD0E-B9C5167A934F}">
      <dsp:nvSpPr>
        <dsp:cNvPr id="0" name=""/>
        <dsp:cNvSpPr/>
      </dsp:nvSpPr>
      <dsp:spPr>
        <a:xfrm>
          <a:off x="0" y="4162564"/>
          <a:ext cx="6245265" cy="12901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Vyúčtování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dotace</a:t>
          </a:r>
          <a:r>
            <a:rPr lang="en-US" sz="1800" kern="1200" dirty="0">
              <a:solidFill>
                <a:schemeClr val="tx1"/>
              </a:solidFill>
            </a:rPr>
            <a:t> se </a:t>
          </a:r>
          <a:r>
            <a:rPr lang="en-US" sz="1800" kern="1200" dirty="0" err="1">
              <a:solidFill>
                <a:schemeClr val="tx1"/>
              </a:solidFill>
            </a:rPr>
            <a:t>podává</a:t>
          </a:r>
          <a:r>
            <a:rPr lang="en-US" sz="1800" kern="1200" dirty="0">
              <a:solidFill>
                <a:schemeClr val="tx1"/>
              </a:solidFill>
            </a:rPr>
            <a:t> v </a:t>
          </a:r>
          <a:r>
            <a:rPr lang="en-US" sz="1800" kern="1200" dirty="0" err="1">
              <a:solidFill>
                <a:schemeClr val="tx1"/>
              </a:solidFill>
            </a:rPr>
            <a:t>listinné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cs-CZ" sz="1800" kern="1200" dirty="0">
              <a:solidFill>
                <a:schemeClr val="tx1"/>
              </a:solidFill>
            </a:rPr>
            <a:t>podobě  </a:t>
          </a:r>
          <a:r>
            <a:rPr lang="en-US" sz="1800" kern="1200" dirty="0" err="1">
              <a:solidFill>
                <a:schemeClr val="tx1"/>
              </a:solidFill>
            </a:rPr>
            <a:t>nebo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elektronické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podobě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prostřednictvím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datové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schránky</a:t>
          </a:r>
          <a:r>
            <a:rPr lang="en-US" sz="1800" kern="1200" dirty="0">
              <a:solidFill>
                <a:schemeClr val="tx1"/>
              </a:solidFill>
            </a:rPr>
            <a:t>. </a:t>
          </a:r>
          <a:r>
            <a:rPr lang="en-US" sz="1800" kern="1200" dirty="0" err="1">
              <a:solidFill>
                <a:schemeClr val="tx1"/>
              </a:solidFill>
            </a:rPr>
            <a:t>Termín</a:t>
          </a:r>
          <a:r>
            <a:rPr lang="en-US" sz="1800" kern="1200" dirty="0">
              <a:solidFill>
                <a:schemeClr val="tx1"/>
              </a:solidFill>
            </a:rPr>
            <a:t> je </a:t>
          </a:r>
          <a:r>
            <a:rPr lang="en-US" sz="1800" kern="1200" dirty="0" err="1">
              <a:solidFill>
                <a:schemeClr val="tx1"/>
              </a:solidFill>
            </a:rPr>
            <a:t>závazný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podle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uzavřené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veřejnoprávní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smlouvy</a:t>
          </a:r>
          <a:r>
            <a:rPr lang="en-US" sz="1800" kern="1200" dirty="0">
              <a:solidFill>
                <a:schemeClr val="tx1"/>
              </a:solidFill>
            </a:rPr>
            <a:t> o </a:t>
          </a:r>
          <a:r>
            <a:rPr lang="en-US" sz="1800" kern="1200" dirty="0" err="1">
              <a:solidFill>
                <a:schemeClr val="tx1"/>
              </a:solidFill>
            </a:rPr>
            <a:t>poskytnutí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dotace</a:t>
          </a:r>
          <a:r>
            <a:rPr lang="en-US" sz="1800" kern="1200" dirty="0">
              <a:solidFill>
                <a:schemeClr val="tx1"/>
              </a:solidFill>
            </a:rPr>
            <a:t>. </a:t>
          </a:r>
          <a:r>
            <a:rPr lang="en-US" sz="1800" kern="1200" dirty="0" err="1">
              <a:solidFill>
                <a:schemeClr val="tx1"/>
              </a:solidFill>
            </a:rPr>
            <a:t>Jedná</a:t>
          </a:r>
          <a:r>
            <a:rPr lang="en-US" sz="1800" kern="1200" dirty="0">
              <a:solidFill>
                <a:schemeClr val="tx1"/>
              </a:solidFill>
            </a:rPr>
            <a:t> se o  </a:t>
          </a:r>
          <a:r>
            <a:rPr lang="en-US" sz="1800" kern="1200" dirty="0" err="1">
              <a:solidFill>
                <a:schemeClr val="tx1"/>
              </a:solidFill>
            </a:rPr>
            <a:t>poslední</a:t>
          </a:r>
          <a:r>
            <a:rPr lang="en-US" sz="1800" kern="1200" dirty="0">
              <a:solidFill>
                <a:schemeClr val="tx1"/>
              </a:solidFill>
            </a:rPr>
            <a:t> den pro </a:t>
          </a:r>
          <a:r>
            <a:rPr lang="en-US" sz="1800" kern="1200" dirty="0" err="1">
              <a:solidFill>
                <a:schemeClr val="tx1"/>
              </a:solidFill>
            </a:rPr>
            <a:t>podání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vyúčtování</a:t>
          </a:r>
          <a:r>
            <a:rPr lang="en-US" sz="1800" kern="1200" dirty="0">
              <a:solidFill>
                <a:schemeClr val="tx1"/>
              </a:solidFill>
            </a:rPr>
            <a:t>. </a:t>
          </a:r>
        </a:p>
      </dsp:txBody>
      <dsp:txXfrm>
        <a:off x="62979" y="4225543"/>
        <a:ext cx="6119307" cy="1164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6B1E1-20FA-47A2-A58E-679B85B36F77}">
      <dsp:nvSpPr>
        <dsp:cNvPr id="0" name=""/>
        <dsp:cNvSpPr/>
      </dsp:nvSpPr>
      <dsp:spPr>
        <a:xfrm>
          <a:off x="0" y="28053"/>
          <a:ext cx="6245265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chemeClr val="tx1"/>
              </a:solidFill>
            </a:rPr>
            <a:t>Předložení vyúčtování dotace do 15 kalendářních dnů po stanovené lhůtě – odvod 10 % z dotace.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1885" y="79938"/>
        <a:ext cx="6141495" cy="959101"/>
      </dsp:txXfrm>
    </dsp:sp>
    <dsp:sp modelId="{0ED2BD59-F2AD-4536-B921-599195B9FEEE}">
      <dsp:nvSpPr>
        <dsp:cNvPr id="0" name=""/>
        <dsp:cNvSpPr/>
      </dsp:nvSpPr>
      <dsp:spPr>
        <a:xfrm>
          <a:off x="0" y="1145645"/>
          <a:ext cx="6245265" cy="1062871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chemeClr val="tx1"/>
              </a:solidFill>
            </a:rPr>
            <a:t>Předložení vyúčtování dotace 16 a více kalendářních dnů po stanovení lhůtě – odvod 100 % z dotace.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1885" y="1197530"/>
        <a:ext cx="6141495" cy="959101"/>
      </dsp:txXfrm>
    </dsp:sp>
    <dsp:sp modelId="{5BDAF097-F4B3-4A72-BCDA-E3F991D0DA35}">
      <dsp:nvSpPr>
        <dsp:cNvPr id="0" name=""/>
        <dsp:cNvSpPr/>
      </dsp:nvSpPr>
      <dsp:spPr>
        <a:xfrm>
          <a:off x="0" y="2263237"/>
          <a:ext cx="6245265" cy="106287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chemeClr val="tx1"/>
              </a:solidFill>
            </a:rPr>
            <a:t>Oznámení změny identifikačních údajů do 15 dnů po stanovené lhůtě  –  odvod 5 % z dotace.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1885" y="2315122"/>
        <a:ext cx="6141495" cy="959101"/>
      </dsp:txXfrm>
    </dsp:sp>
    <dsp:sp modelId="{EC748E6C-C610-4B0C-83A5-0904A58EE918}">
      <dsp:nvSpPr>
        <dsp:cNvPr id="0" name=""/>
        <dsp:cNvSpPr/>
      </dsp:nvSpPr>
      <dsp:spPr>
        <a:xfrm>
          <a:off x="0" y="3380829"/>
          <a:ext cx="6245265" cy="1062871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chemeClr val="tx1"/>
              </a:solidFill>
            </a:rPr>
            <a:t>Vedení účetnictví – oddělené čerpání dotace - odvod  10 % z dotace.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1885" y="3432714"/>
        <a:ext cx="6141495" cy="959101"/>
      </dsp:txXfrm>
    </dsp:sp>
    <dsp:sp modelId="{F37FADD9-EAC1-42F9-8194-1142A45F5083}">
      <dsp:nvSpPr>
        <dsp:cNvPr id="0" name=""/>
        <dsp:cNvSpPr/>
      </dsp:nvSpPr>
      <dsp:spPr>
        <a:xfrm>
          <a:off x="0" y="4498421"/>
          <a:ext cx="6245265" cy="106287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chemeClr val="tx1"/>
              </a:solidFill>
            </a:rPr>
            <a:t>Propagační kampaň projektu - v průběhu jeho konání vhodným a viditelným způsobem prezentovat statutární město Pardubice – odvod 10 % z dotace.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1885" y="4550306"/>
        <a:ext cx="6141495" cy="959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64AA9-20B7-4A9D-AB64-A994CDFEAB20}">
      <dsp:nvSpPr>
        <dsp:cNvPr id="0" name=""/>
        <dsp:cNvSpPr/>
      </dsp:nvSpPr>
      <dsp:spPr>
        <a:xfrm>
          <a:off x="0" y="0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Podmínky dotačního programu PPVVRA 2026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4059" y="24059"/>
        <a:ext cx="7700515" cy="773317"/>
      </dsp:txXfrm>
    </dsp:sp>
    <dsp:sp modelId="{909F386C-69D5-475C-BF2D-A416554A4A20}">
      <dsp:nvSpPr>
        <dsp:cNvPr id="0" name=""/>
        <dsp:cNvSpPr/>
      </dsp:nvSpPr>
      <dsp:spPr>
        <a:xfrm>
          <a:off x="724966" y="970787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Zásady</a:t>
          </a:r>
          <a:r>
            <a:rPr lang="en-US" sz="2100" kern="1200" dirty="0">
              <a:solidFill>
                <a:schemeClr val="tx1"/>
              </a:solidFill>
            </a:rPr>
            <a:t> pro </a:t>
          </a:r>
          <a:r>
            <a:rPr lang="en-US" sz="2100" kern="1200" dirty="0" err="1">
              <a:solidFill>
                <a:schemeClr val="tx1"/>
              </a:solidFill>
            </a:rPr>
            <a:t>poskytování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dotací</a:t>
          </a:r>
          <a:r>
            <a:rPr lang="en-US" sz="2100" kern="1200" dirty="0">
              <a:solidFill>
                <a:schemeClr val="tx1"/>
              </a:solidFill>
            </a:rPr>
            <a:t> z </a:t>
          </a:r>
          <a:r>
            <a:rPr lang="en-US" sz="2100" kern="1200" dirty="0" err="1">
              <a:solidFill>
                <a:schemeClr val="tx1"/>
              </a:solidFill>
            </a:rPr>
            <a:t>rozpočtu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statutárního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města</a:t>
          </a:r>
          <a:r>
            <a:rPr lang="en-US" sz="2100" kern="1200" dirty="0">
              <a:solidFill>
                <a:schemeClr val="tx1"/>
              </a:solidFill>
            </a:rPr>
            <a:t> Pardubice</a:t>
          </a:r>
        </a:p>
      </dsp:txBody>
      <dsp:txXfrm>
        <a:off x="749025" y="994846"/>
        <a:ext cx="7349301" cy="773317"/>
      </dsp:txXfrm>
    </dsp:sp>
    <dsp:sp modelId="{F4EEEC45-4C4E-4241-96F3-FD34D05056C7}">
      <dsp:nvSpPr>
        <dsp:cNvPr id="0" name=""/>
        <dsp:cNvSpPr/>
      </dsp:nvSpPr>
      <dsp:spPr>
        <a:xfrm>
          <a:off x="1439113" y="1941575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</a:rPr>
            <a:t>Pravidla</a:t>
          </a:r>
          <a:r>
            <a:rPr lang="en-US" sz="2100" kern="1200" dirty="0">
              <a:solidFill>
                <a:schemeClr val="tx1"/>
              </a:solidFill>
            </a:rPr>
            <a:t> pro </a:t>
          </a:r>
          <a:r>
            <a:rPr lang="en-US" sz="2100" kern="1200" dirty="0" err="1">
              <a:solidFill>
                <a:schemeClr val="tx1"/>
              </a:solidFill>
            </a:rPr>
            <a:t>poskytování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dotací</a:t>
          </a:r>
          <a:r>
            <a:rPr lang="en-US" sz="2100" kern="1200" dirty="0">
              <a:solidFill>
                <a:schemeClr val="tx1"/>
              </a:solidFill>
            </a:rPr>
            <a:t> z </a:t>
          </a:r>
          <a:r>
            <a:rPr lang="en-US" sz="2100" kern="1200" dirty="0" err="1">
              <a:solidFill>
                <a:schemeClr val="tx1"/>
              </a:solidFill>
            </a:rPr>
            <a:t>Programu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podpory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volnočasových</a:t>
          </a:r>
          <a:r>
            <a:rPr lang="en-US" sz="2100" kern="1200" dirty="0">
              <a:solidFill>
                <a:schemeClr val="tx1"/>
              </a:solidFill>
            </a:rPr>
            <a:t>, </a:t>
          </a:r>
          <a:r>
            <a:rPr lang="en-US" sz="2100" kern="1200" dirty="0" err="1">
              <a:solidFill>
                <a:schemeClr val="tx1"/>
              </a:solidFill>
            </a:rPr>
            <a:t>vzdělávacích</a:t>
          </a:r>
          <a:r>
            <a:rPr lang="en-US" sz="2100" kern="1200" dirty="0">
              <a:solidFill>
                <a:schemeClr val="tx1"/>
              </a:solidFill>
            </a:rPr>
            <a:t> a </a:t>
          </a:r>
          <a:r>
            <a:rPr lang="en-US" sz="2100" kern="1200" dirty="0" err="1">
              <a:solidFill>
                <a:schemeClr val="tx1"/>
              </a:solidFill>
            </a:rPr>
            <a:t>prorodinných</a:t>
          </a:r>
          <a:r>
            <a:rPr lang="en-US" sz="2100" kern="1200" dirty="0">
              <a:solidFill>
                <a:schemeClr val="tx1"/>
              </a:solidFill>
            </a:rPr>
            <a:t> </a:t>
          </a:r>
          <a:r>
            <a:rPr lang="en-US" sz="2100" kern="1200" dirty="0" err="1">
              <a:solidFill>
                <a:schemeClr val="tx1"/>
              </a:solidFill>
            </a:rPr>
            <a:t>aktivit</a:t>
          </a:r>
          <a:r>
            <a:rPr lang="en-US" sz="2100" kern="1200" dirty="0">
              <a:solidFill>
                <a:schemeClr val="tx1"/>
              </a:solidFill>
            </a:rPr>
            <a:t> v </a:t>
          </a:r>
          <a:r>
            <a:rPr lang="en-US" sz="2100" kern="1200" dirty="0" err="1">
              <a:solidFill>
                <a:schemeClr val="tx1"/>
              </a:solidFill>
            </a:rPr>
            <a:t>roce</a:t>
          </a:r>
          <a:r>
            <a:rPr lang="en-US" sz="2100" kern="1200" dirty="0">
              <a:solidFill>
                <a:schemeClr val="tx1"/>
              </a:solidFill>
            </a:rPr>
            <a:t> 202</a:t>
          </a:r>
          <a:r>
            <a:rPr lang="cs-CZ" sz="2100" kern="1200" dirty="0">
              <a:solidFill>
                <a:schemeClr val="tx1"/>
              </a:solidFill>
            </a:rPr>
            <a:t>6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463172" y="1965634"/>
        <a:ext cx="7360122" cy="773317"/>
      </dsp:txXfrm>
    </dsp:sp>
    <dsp:sp modelId="{BBB5A7E7-513C-4EF9-8A3F-07677C5C3D78}">
      <dsp:nvSpPr>
        <dsp:cNvPr id="0" name=""/>
        <dsp:cNvSpPr/>
      </dsp:nvSpPr>
      <dsp:spPr>
        <a:xfrm>
          <a:off x="2164079" y="2912363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Vše dostupné zde:     </a:t>
          </a:r>
          <a:r>
            <a:rPr lang="en-US" sz="2100" b="0" i="0" kern="1200" baseline="0" dirty="0">
              <a:hlinkClick xmlns:r="http://schemas.openxmlformats.org/officeDocument/2006/relationships" r:id="rId1"/>
            </a:rPr>
            <a:t>https://pardubice.eu/dotace</a:t>
          </a:r>
          <a:endParaRPr lang="en-US" sz="2100" kern="1200" dirty="0"/>
        </a:p>
      </dsp:txBody>
      <dsp:txXfrm>
        <a:off x="2188138" y="2936422"/>
        <a:ext cx="7349301" cy="773317"/>
      </dsp:txXfrm>
    </dsp:sp>
    <dsp:sp modelId="{B2C9E536-54F3-4746-90B6-409E35B6CF9D}">
      <dsp:nvSpPr>
        <dsp:cNvPr id="0" name=""/>
        <dsp:cNvSpPr/>
      </dsp:nvSpPr>
      <dsp:spPr>
        <a:xfrm>
          <a:off x="8122386" y="629145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242521" y="629145"/>
        <a:ext cx="293663" cy="401785"/>
      </dsp:txXfrm>
    </dsp:sp>
    <dsp:sp modelId="{5CA9C6B7-7E78-46B4-9C57-12EC734F10F7}">
      <dsp:nvSpPr>
        <dsp:cNvPr id="0" name=""/>
        <dsp:cNvSpPr/>
      </dsp:nvSpPr>
      <dsp:spPr>
        <a:xfrm>
          <a:off x="8847353" y="1599932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67488" y="1599932"/>
        <a:ext cx="293663" cy="401785"/>
      </dsp:txXfrm>
    </dsp:sp>
    <dsp:sp modelId="{03D1824B-0CC6-459B-9AE2-EC6F70AFFA9C}">
      <dsp:nvSpPr>
        <dsp:cNvPr id="0" name=""/>
        <dsp:cNvSpPr/>
      </dsp:nvSpPr>
      <dsp:spPr>
        <a:xfrm>
          <a:off x="9561499" y="2570720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681634" y="2570720"/>
        <a:ext cx="293663" cy="40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E6E25-6CE5-45FE-9429-1AC45F1BE062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E039F-A1D6-450B-BA20-5185CDB26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5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0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61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682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022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43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09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1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9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61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91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614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50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79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039F-A1D6-450B-BA20-5185CDB26EC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55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F1C7E-468D-63BA-8CEB-A85D0F448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AC961A-C599-D3D9-E9C3-737772A8B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17CD75-6027-40D1-427D-FF5622F7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D668B-07BA-3A8F-5A2B-27B8BF41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96FC7-FBA6-F274-E336-98E25CE1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5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3208D-9EE5-1EA6-1A54-A5F580B6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281DA2-ECCF-C016-9402-0B5A5D39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C592D-642E-6B12-C2C2-35A2E543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E86492-9928-0BD3-B1C5-53FBBA91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695733-0483-BC77-74B1-796F172D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0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C89D73F-99A9-1FA1-0D15-15BE6B6B9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868D75-4876-2BEA-7DA5-935AC1BBB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C4F9AB-08AD-737C-039F-3C631F01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0F9315-2F83-65D7-DC79-16F825AD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530199-2ABC-C90C-2DF4-ED2B201F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3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3F88B-BD59-53FF-7B33-896E3096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1B776-61BA-D84F-4FF7-25C1D425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444B4-689F-B264-7104-EF3BEA82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E94DBD-454D-F08D-1D99-9E9D0425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550C20-B155-9161-D549-E5CBC781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C6912-1F5B-8231-52D6-11B8EC6E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7F89D-3C26-46A1-ACC3-BBF75A7D7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14490C-6F00-F01E-3D74-CAFF41EF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C10A31-D97F-00C9-62C0-6AEA1FC6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F7C621-6CE7-D654-6C88-A848BC13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1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91B33-67B8-B600-AC8E-EEE2F1FC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524AA-CC72-1B26-36C1-940700954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6A1029-152B-EB4F-6EF8-12FA9B12A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827AD1-80EA-F60A-1BF0-78D4055E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00F934-13D3-A417-8A04-E50FFC1B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B95041-A48E-5835-FA8F-EB48BBF6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09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1F9F-49D0-C063-8D6C-ABE272B3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BE8040-3501-3664-751C-962106F01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3A483D-D37E-FEB8-D6BF-667EAAABE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43B4F02-31F4-7096-7465-CE978B724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41B199-D484-E41F-5735-481B80040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180C74-2D71-B3F4-6CBF-5939959E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4758EDB-5A67-E007-3E31-229472E4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91FEE2-CC67-564C-0095-08EE5319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49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E3CBF-3E04-67EB-6B1D-8462E7B7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EFC552-4A75-7FCC-3664-621A01EE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8112DE-B343-E4CF-E793-15EF39DC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A132E5-CF79-9458-A964-FF379149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4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D6E22B3-08D4-705A-A733-E83CC110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29C502-C5EB-F112-76ED-6DA724FE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3CB967-5549-7209-F31B-DF3A1D3A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87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59325-C907-45BE-AC64-6A30EED7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9EFD1-0CBC-027E-E0D9-C0C51EA0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FBDD5C-BF72-A733-6BBD-C24F913B6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501ABF-85BB-9AC5-AF1D-B14D82E5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E5A2E1-B958-5BC0-22C4-1A881867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5BF271-8BF4-787D-892E-F269C4EC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75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5C699-CC9F-5F55-D440-E956DA9F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4C6C44-873D-7140-AE7C-E14D76E97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052646-3557-D164-5401-993FB6FA0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CDE71A-5D5C-B78B-ADBF-31030862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4610F1-CAB8-2132-A1F9-C2CA33F5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30AAB6-0024-62BA-4BE5-857C6C96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00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DF7F82A-55A3-923F-3D38-4C74636A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9B893-548F-0757-142C-1A30CD86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543C4-1AB2-EA1F-E22B-F20CBF15C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09BF-38C0-2542-AD57-248B9E353C43}" type="datetimeFigureOut">
              <a:rPr lang="cs-CZ" smtClean="0"/>
              <a:t>13.01.2026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8AFA88-3EBA-76B4-9587-3FA62C257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CB837A-3268-8EE2-2C74-EF05B934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A931-BC48-E540-AC50-48F0BD9D3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3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dubice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9CB1730-FBFD-05C9-E33D-600D7DF9A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56" b="5556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9364F5F-3720-BD0C-7458-70400BECBB8E}"/>
              </a:ext>
            </a:extLst>
          </p:cNvPr>
          <p:cNvSpPr/>
          <p:nvPr/>
        </p:nvSpPr>
        <p:spPr>
          <a:xfrm>
            <a:off x="0" y="5166666"/>
            <a:ext cx="12192000" cy="1426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4162" y="5246650"/>
            <a:ext cx="12396162" cy="1629350"/>
          </a:xfrm>
          <a:noFill/>
        </p:spPr>
        <p:txBody>
          <a:bodyPr lIns="251999" tIns="180000" rIns="251999" bIns="72000">
            <a:noAutofit/>
          </a:bodyPr>
          <a:lstStyle/>
          <a:p>
            <a:pPr algn="l"/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r>
              <a:rPr lang="cs-CZ" sz="3200" b="1" dirty="0">
                <a:latin typeface="Katarine" pitchFamily="2" charset="0"/>
              </a:rPr>
              <a:t>PROGRAM PODPORY VOLNOČASOVÝCH, VZDĚLÁVACÍCH </a:t>
            </a:r>
            <a:br>
              <a:rPr lang="cs-CZ" sz="3200" b="1" dirty="0">
                <a:latin typeface="Katarine" pitchFamily="2" charset="0"/>
              </a:rPr>
            </a:br>
            <a:r>
              <a:rPr lang="cs-CZ" sz="3200" b="1" dirty="0">
                <a:latin typeface="Katarine" pitchFamily="2" charset="0"/>
              </a:rPr>
              <a:t>A PRORODINNÝCH AKTIVIT 2026</a:t>
            </a:r>
            <a:br>
              <a:rPr lang="cs-CZ" sz="1800" b="1" dirty="0">
                <a:latin typeface="Katarine" pitchFamily="2" charset="0"/>
              </a:rPr>
            </a:br>
            <a:br>
              <a:rPr lang="cs-CZ" sz="1800" b="1" dirty="0">
                <a:latin typeface="Katarine" pitchFamily="2" charset="0"/>
              </a:rPr>
            </a:br>
            <a:endParaRPr lang="cs-CZ" sz="1800" b="1" dirty="0">
              <a:latin typeface="Katarine" pitchFamily="2" charset="0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03C3510-3A21-4561-7747-B72E956E48A6}"/>
              </a:ext>
            </a:extLst>
          </p:cNvPr>
          <p:cNvSpPr txBox="1">
            <a:spLocks/>
          </p:cNvSpPr>
          <p:nvPr/>
        </p:nvSpPr>
        <p:spPr>
          <a:xfrm>
            <a:off x="1061049" y="2260121"/>
            <a:ext cx="4287328" cy="2009954"/>
          </a:xfrm>
          <a:prstGeom prst="rect">
            <a:avLst/>
          </a:prstGeom>
          <a:noFill/>
        </p:spPr>
        <p:txBody>
          <a:bodyPr vert="horz" lIns="251999" tIns="180000" rIns="251999" bIns="18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1800" b="1" dirty="0">
              <a:latin typeface="Katarine Medium" pitchFamily="2" charset="0"/>
            </a:endParaRPr>
          </a:p>
        </p:txBody>
      </p:sp>
      <p:pic>
        <p:nvPicPr>
          <p:cNvPr id="14" name="Obrázek 13" descr="Obsah obrázku text, klipart&#10;&#10;Popis byl vytvořen automaticky">
            <a:extLst>
              <a:ext uri="{FF2B5EF4-FFF2-40B4-BE49-F238E27FC236}">
                <a16:creationId xmlns:a16="http://schemas.microsoft.com/office/drawing/2014/main" id="{F62E2B83-FF8D-144D-35EA-F2B7F5F4B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844" y="5627221"/>
            <a:ext cx="1569862" cy="4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F3129-89AB-F7E5-7710-EB2CB46BB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24D07489-E31C-010E-3A40-03DAEF059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94F47EB-A37D-37CB-FEF0-7746E52ED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5" y="639520"/>
            <a:ext cx="5887095" cy="72401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HODNOTÍCÍ KRITÉRIA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B1FFB4EA-6510-1BDA-70C9-8AB6B11BF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21443C2A-7781-C621-C8BE-791DB61EBAAE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marL="57150" lvl="1">
              <a:lnSpc>
                <a:spcPct val="90000"/>
              </a:lnSpc>
              <a:spcAft>
                <a:spcPts val="600"/>
              </a:spcAft>
            </a:pPr>
            <a:r>
              <a:rPr lang="cs-CZ" sz="2200" i="1" dirty="0"/>
              <a:t>CELOROČNÍ SPOLKOVÁ ČINNOST DOSPĚLÝCH </a:t>
            </a:r>
            <a:endParaRPr lang="en-US" sz="2200" i="1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1437E27-985A-5581-CF9D-202C2765D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34802"/>
              </p:ext>
            </p:extLst>
          </p:nvPr>
        </p:nvGraphicFramePr>
        <p:xfrm>
          <a:off x="4541651" y="1966393"/>
          <a:ext cx="6903720" cy="4086567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</a:tblPr>
              <a:tblGrid>
                <a:gridCol w="4851847">
                  <a:extLst>
                    <a:ext uri="{9D8B030D-6E8A-4147-A177-3AD203B41FA5}">
                      <a16:colId xmlns:a16="http://schemas.microsoft.com/office/drawing/2014/main" val="1850605797"/>
                    </a:ext>
                  </a:extLst>
                </a:gridCol>
                <a:gridCol w="2051873">
                  <a:extLst>
                    <a:ext uri="{9D8B030D-6E8A-4147-A177-3AD203B41FA5}">
                      <a16:colId xmlns:a16="http://schemas.microsoft.com/office/drawing/2014/main" val="4125088446"/>
                    </a:ext>
                  </a:extLst>
                </a:gridCol>
              </a:tblGrid>
              <a:tr h="114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b="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Kritérium</a:t>
                      </a:r>
                      <a:endParaRPr lang="cs-CZ" sz="20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b="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Maximální počet bodů</a:t>
                      </a:r>
                      <a:endParaRPr lang="cs-CZ" sz="20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4287"/>
                  </a:ext>
                </a:extLst>
              </a:tr>
              <a:tr h="55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Počet členů organizace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cs-CZ" sz="20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20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06581"/>
                  </a:ext>
                </a:extLst>
              </a:tr>
              <a:tr h="9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Společenská prospěšnost pro město</a:t>
                      </a:r>
                      <a:endParaRPr lang="cs-CZ" sz="20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20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84816"/>
                  </a:ext>
                </a:extLst>
              </a:tr>
              <a:tr h="55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Počet akcí pořádaných v kalendářním roce pro veřejnost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cs-CZ" sz="20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20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7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10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4B010-96F3-036E-56A1-BD7C709F8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8487C6AB-72D8-8C70-52B7-427FC63D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6FB58AD-DE9A-6F5E-DBF1-139DE0B82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5" y="639520"/>
            <a:ext cx="5887095" cy="72401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HODNOTÍCÍ KRITÉRIA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91B73DC4-9004-F4C6-2C73-FF07CD8D2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294FDD63-1F4C-5378-A7BC-9BEF8B12D226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200" i="1" dirty="0">
                <a:latin typeface="+mn-lt"/>
                <a:ea typeface="+mn-ea"/>
                <a:cs typeface="+mn-cs"/>
              </a:rPr>
              <a:t>JEDNORÁZOVÁ AKCE</a:t>
            </a:r>
            <a:endParaRPr lang="en-US" sz="2200" i="1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F660418-73A3-BD04-A8C9-D4EB5467A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72889"/>
              </p:ext>
            </p:extLst>
          </p:nvPr>
        </p:nvGraphicFramePr>
        <p:xfrm>
          <a:off x="4541651" y="1549704"/>
          <a:ext cx="6903720" cy="4437087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</a:tblPr>
              <a:tblGrid>
                <a:gridCol w="4851847">
                  <a:extLst>
                    <a:ext uri="{9D8B030D-6E8A-4147-A177-3AD203B41FA5}">
                      <a16:colId xmlns:a16="http://schemas.microsoft.com/office/drawing/2014/main" val="1850605797"/>
                    </a:ext>
                  </a:extLst>
                </a:gridCol>
                <a:gridCol w="2051873">
                  <a:extLst>
                    <a:ext uri="{9D8B030D-6E8A-4147-A177-3AD203B41FA5}">
                      <a16:colId xmlns:a16="http://schemas.microsoft.com/office/drawing/2014/main" val="4125088446"/>
                    </a:ext>
                  </a:extLst>
                </a:gridCol>
              </a:tblGrid>
              <a:tr h="114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b="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Kritérium</a:t>
                      </a:r>
                      <a:endParaRPr lang="cs-CZ" sz="20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b="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Maximální počet bodů</a:t>
                      </a:r>
                      <a:endParaRPr lang="cs-CZ" sz="20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4287"/>
                  </a:ext>
                </a:extLst>
              </a:tr>
              <a:tr h="55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Časová dotace aktivity (doba trvání akce)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cs-CZ" sz="20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20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06581"/>
                  </a:ext>
                </a:extLst>
              </a:tr>
              <a:tr h="9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Předpokládaný počet účastníků</a:t>
                      </a:r>
                      <a:endParaRPr lang="cs-CZ" sz="20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20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84816"/>
                  </a:ext>
                </a:extLst>
              </a:tr>
              <a:tr h="55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Společenská prospěšnost akce a očekávaný přínos pro  cílovou skupinu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cs-CZ" sz="20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20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7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95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24" y="637437"/>
            <a:ext cx="3939688" cy="558312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VEŘEJNOPRÁVNÍ SMLOUVA O POSKYTNUTÍ DOTACE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ČERPÁNÍ</a:t>
            </a:r>
            <a:br>
              <a:rPr lang="cs-CZ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 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 VYÚČTOVÁNÍ DOTACE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endParaRPr lang="en-US" sz="4000" b="1" kern="1200" dirty="0">
              <a:solidFill>
                <a:schemeClr val="tx1"/>
              </a:solidFill>
              <a:latin typeface="Katarine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Nadpis 1">
            <a:extLst>
              <a:ext uri="{FF2B5EF4-FFF2-40B4-BE49-F238E27FC236}">
                <a16:creationId xmlns:a16="http://schemas.microsoft.com/office/drawing/2014/main" id="{9D132A16-BA0B-7476-94C1-E3C1B133C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375134"/>
              </p:ext>
            </p:extLst>
          </p:nvPr>
        </p:nvGraphicFramePr>
        <p:xfrm>
          <a:off x="5108535" y="64975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24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A6F69-A674-8DC5-5E23-746BF0B3E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37AABC18-BC2C-B638-8712-ADF2F3A9C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F9F8267-4488-E0FE-2F5D-BB395886F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24" y="637437"/>
            <a:ext cx="3939688" cy="558312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VEŘEJNOPRÁVNÍ SMLOUVA O POSKYTNUTÍ DOTACE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ČERPÁNÍ</a:t>
            </a:r>
            <a:br>
              <a:rPr lang="cs-CZ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 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 VYÚČTOVÁNÍ DOTACE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endParaRPr lang="en-US" sz="4000" b="1" kern="1200" dirty="0">
              <a:solidFill>
                <a:schemeClr val="tx1"/>
              </a:solidFill>
              <a:latin typeface="Katarine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2A8E889-A96E-2CCD-B951-B15BC229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Nadpis 1">
            <a:extLst>
              <a:ext uri="{FF2B5EF4-FFF2-40B4-BE49-F238E27FC236}">
                <a16:creationId xmlns:a16="http://schemas.microsoft.com/office/drawing/2014/main" id="{20CA04A6-A92C-EEF9-7956-38E34FA76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221709"/>
              </p:ext>
            </p:extLst>
          </p:nvPr>
        </p:nvGraphicFramePr>
        <p:xfrm>
          <a:off x="5108535" y="64975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99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B66BF-C0D2-1872-74CF-D7BF2F367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F164466-69BD-19DE-2E52-3E4D8018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5021098-ABE6-1DAA-0C4B-2B3F8871F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24" y="637437"/>
            <a:ext cx="3939688" cy="558312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cs-CZ" sz="4000" b="1" dirty="0">
                <a:latin typeface="Katarine"/>
              </a:rPr>
              <a:t>PORUŠENÍ ROZPOČTOVÉ KÁZNĚ</a:t>
            </a:r>
            <a:br>
              <a:rPr lang="en-US" sz="4000" b="1" kern="1200" dirty="0">
                <a:solidFill>
                  <a:schemeClr val="tx1"/>
                </a:solidFill>
                <a:latin typeface="Katarine"/>
              </a:rPr>
            </a:br>
            <a:endParaRPr lang="en-US" sz="4000" b="1" kern="1200" dirty="0">
              <a:solidFill>
                <a:schemeClr val="tx1"/>
              </a:solidFill>
              <a:latin typeface="Katarine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14F07AB-E8D0-E79C-6E77-2511C1A24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Nadpis 1">
            <a:extLst>
              <a:ext uri="{FF2B5EF4-FFF2-40B4-BE49-F238E27FC236}">
                <a16:creationId xmlns:a16="http://schemas.microsoft.com/office/drawing/2014/main" id="{E202E5FA-5FBA-3B4E-FDDF-1413FD8D0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085452"/>
              </p:ext>
            </p:extLst>
          </p:nvPr>
        </p:nvGraphicFramePr>
        <p:xfrm>
          <a:off x="5108535" y="64975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401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90599"/>
            <a:ext cx="9906000" cy="68580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SOUVISEJÍCÍ DOKUMENTY</a:t>
            </a:r>
          </a:p>
        </p:txBody>
      </p:sp>
      <p:graphicFrame>
        <p:nvGraphicFramePr>
          <p:cNvPr id="38" name="Nadpis 1">
            <a:extLst>
              <a:ext uri="{FF2B5EF4-FFF2-40B4-BE49-F238E27FC236}">
                <a16:creationId xmlns:a16="http://schemas.microsoft.com/office/drawing/2014/main" id="{86F75E83-B85D-D50A-DA93-1FD8511B0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26515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75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9CB1730-FBFD-05C9-E33D-600D7DF9A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6" b="5556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9364F5F-3720-BD0C-7458-70400BECBB8E}"/>
              </a:ext>
            </a:extLst>
          </p:cNvPr>
          <p:cNvSpPr/>
          <p:nvPr/>
        </p:nvSpPr>
        <p:spPr>
          <a:xfrm>
            <a:off x="-1" y="5662246"/>
            <a:ext cx="12191999" cy="111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Kontaktní osoba: Ing. Petra Šnejdrová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466 859 466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petra.snejdrova@mmp.cz</a:t>
            </a:r>
            <a:endParaRPr lang="cs-CZ" dirty="0"/>
          </a:p>
        </p:txBody>
      </p:sp>
      <p:pic>
        <p:nvPicPr>
          <p:cNvPr id="14" name="Obrázek 13" descr="Obsah obrázku text, klipart&#10;&#10;Popis byl vytvořen automaticky">
            <a:extLst>
              <a:ext uri="{FF2B5EF4-FFF2-40B4-BE49-F238E27FC236}">
                <a16:creationId xmlns:a16="http://schemas.microsoft.com/office/drawing/2014/main" id="{F62E2B83-FF8D-144D-35EA-F2B7F5F4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25" y="5937544"/>
            <a:ext cx="2130137" cy="567092"/>
          </a:xfrm>
          <a:prstGeom prst="rect">
            <a:avLst/>
          </a:prstGeom>
        </p:spPr>
      </p:pic>
      <p:pic>
        <p:nvPicPr>
          <p:cNvPr id="2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22B2AADD-6D1B-DD19-42A6-CE02E4911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586" y="5937544"/>
            <a:ext cx="2130137" cy="5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9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5E8DF-EB75-65E7-6998-9BFB56A4A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36651A-E2F3-6EE9-3001-3BA0DA875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67" y="405575"/>
            <a:ext cx="6430414" cy="13716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5100" b="1" dirty="0">
                <a:latin typeface="Katarine" pitchFamily="2" charset="0"/>
              </a:rPr>
              <a:t>OBLASTI PODPORY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Nadpis 1">
            <a:extLst>
              <a:ext uri="{FF2B5EF4-FFF2-40B4-BE49-F238E27FC236}">
                <a16:creationId xmlns:a16="http://schemas.microsoft.com/office/drawing/2014/main" id="{8865880B-4B48-A210-DA9F-E69CDD2A5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953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326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lIns="72000" tIns="72000" rIns="72000" bIns="72000" anchor="ctr" anchorCtr="0">
            <a:normAutofit/>
          </a:bodyPr>
          <a:lstStyle/>
          <a:p>
            <a:r>
              <a:rPr lang="cs-CZ" sz="5100" b="1" dirty="0">
                <a:latin typeface="Katarine" pitchFamily="2" charset="0"/>
              </a:rPr>
              <a:t>ALOKACE FINANČNÍCH PROSTŘEDKŮ</a:t>
            </a: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E28AEB-BA9A-5411-2733-7CF7022F3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9" y="2633472"/>
            <a:ext cx="11406914" cy="3586353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B03C3510-3A21-4561-7747-B72E956E48A6}"/>
              </a:ext>
            </a:extLst>
          </p:cNvPr>
          <p:cNvSpPr txBox="1">
            <a:spLocks/>
          </p:cNvSpPr>
          <p:nvPr/>
        </p:nvSpPr>
        <p:spPr>
          <a:xfrm>
            <a:off x="864148" y="1078302"/>
            <a:ext cx="10804457" cy="5010808"/>
          </a:xfrm>
          <a:prstGeom prst="rect">
            <a:avLst/>
          </a:prstGeom>
          <a:noFill/>
        </p:spPr>
        <p:txBody>
          <a:bodyPr vert="horz" lIns="72000" tIns="72000" rIns="72000" bIns="7200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cs-CZ" altLang="cs-CZ" sz="1800" b="1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		</a:t>
            </a:r>
            <a:endParaRPr lang="cs-CZ" altLang="cs-CZ" sz="1800" b="1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</a:t>
            </a: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800" i="1" dirty="0">
              <a:latin typeface="Katarine Medium" pitchFamily="2" charset="0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cs-CZ" sz="2800" i="1" dirty="0">
              <a:latin typeface="Katarin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7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2AC4C6-C685-3D61-4D3F-477F95605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6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546DACE-EEF0-0833-0E66-BF2E0145B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 lIns="72000" tIns="72000" rIns="72000" bIns="72000" anchorCtr="0">
            <a:normAutofit/>
          </a:bodyPr>
          <a:lstStyle/>
          <a:p>
            <a:pPr algn="l"/>
            <a:r>
              <a:rPr lang="cs-CZ" sz="4600" b="1">
                <a:latin typeface="Katarine" pitchFamily="2" charset="0"/>
              </a:rPr>
              <a:t>ALOKACE FINANČNÍCH PROSTŘEDKŮ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684AF302-024C-28E4-5345-9ABF3B3056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472791"/>
              </p:ext>
            </p:extLst>
          </p:nvPr>
        </p:nvGraphicFramePr>
        <p:xfrm>
          <a:off x="4654296" y="640080"/>
          <a:ext cx="7214616" cy="555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30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lIns="72000" tIns="72000" rIns="72000" bIns="72000" anchor="ctr" anchorCtr="0">
            <a:normAutofit/>
          </a:bodyPr>
          <a:lstStyle/>
          <a:p>
            <a:r>
              <a:rPr lang="cs-CZ" sz="3600" b="1" dirty="0">
                <a:latin typeface="Katarine" pitchFamily="2" charset="0"/>
              </a:rPr>
              <a:t>ČASOVÝ HARMONOGRAM</a:t>
            </a:r>
            <a:br>
              <a:rPr lang="cs-CZ" sz="3600" b="1" dirty="0">
                <a:latin typeface="Katarine" pitchFamily="2" charset="0"/>
              </a:rPr>
            </a:br>
            <a:endParaRPr lang="cs-CZ" sz="3600" b="1" dirty="0">
              <a:latin typeface="Katarine" pitchFamily="2" charset="0"/>
            </a:endParaRP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03C3510-3A21-4561-7747-B72E956E48A6}"/>
              </a:ext>
            </a:extLst>
          </p:cNvPr>
          <p:cNvSpPr txBox="1">
            <a:spLocks/>
          </p:cNvSpPr>
          <p:nvPr/>
        </p:nvSpPr>
        <p:spPr>
          <a:xfrm>
            <a:off x="875194" y="1221351"/>
            <a:ext cx="10804457" cy="5010808"/>
          </a:xfrm>
          <a:prstGeom prst="rect">
            <a:avLst/>
          </a:prstGeom>
          <a:noFill/>
        </p:spPr>
        <p:txBody>
          <a:bodyPr vert="horz" lIns="72000" tIns="72000" rIns="72000" bIns="7200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cs-CZ" altLang="cs-CZ" sz="1800" b="1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		</a:t>
            </a:r>
            <a:endParaRPr lang="cs-CZ" altLang="cs-CZ" sz="1800" b="1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</a:t>
            </a:r>
            <a:endParaRPr kumimoji="0" lang="cs-CZ" altLang="cs-CZ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800" i="1">
              <a:latin typeface="Katarine Medium" pitchFamily="2" charset="0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cs-CZ" sz="2800" i="1">
              <a:latin typeface="Katarine Medium" pitchFamily="2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70BBA73-265D-0198-1B57-3EAC91ACC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22812"/>
              </p:ext>
            </p:extLst>
          </p:nvPr>
        </p:nvGraphicFramePr>
        <p:xfrm>
          <a:off x="1026591" y="1981201"/>
          <a:ext cx="10135771" cy="4238629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effectLst/>
                <a:tableStyleId>{7DF18680-E054-41AD-8BC1-D1AEF772440D}</a:tableStyleId>
              </a:tblPr>
              <a:tblGrid>
                <a:gridCol w="7339988">
                  <a:extLst>
                    <a:ext uri="{9D8B030D-6E8A-4147-A177-3AD203B41FA5}">
                      <a16:colId xmlns:a16="http://schemas.microsoft.com/office/drawing/2014/main" val="4266719119"/>
                    </a:ext>
                  </a:extLst>
                </a:gridCol>
                <a:gridCol w="2795783">
                  <a:extLst>
                    <a:ext uri="{9D8B030D-6E8A-4147-A177-3AD203B41FA5}">
                      <a16:colId xmlns:a16="http://schemas.microsoft.com/office/drawing/2014/main" val="1654966331"/>
                    </a:ext>
                  </a:extLst>
                </a:gridCol>
              </a:tblGrid>
              <a:tr h="504077">
                <a:tc gridSpan="2">
                  <a:txBody>
                    <a:bodyPr/>
                    <a:lstStyle/>
                    <a:p>
                      <a:pPr algn="ctr"/>
                      <a:endParaRPr lang="cs-CZ" sz="1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08481" marR="61513" marT="83447" marB="8344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01234"/>
                  </a:ext>
                </a:extLst>
              </a:tr>
              <a:tr h="466819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tx1"/>
                          </a:solidFill>
                        </a:rPr>
                        <a:t>Zveřejnění Podmínek dotačního programu na webových stránkách </a:t>
                      </a:r>
                      <a:r>
                        <a:rPr lang="cs-CZ" sz="1600" cap="none" spc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www.pardubice.eu</a:t>
                      </a:r>
                      <a:r>
                        <a:rPr lang="cs-CZ" sz="1600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481" marR="61513" marT="83447" marB="8344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chemeClr val="tx1"/>
                          </a:solidFill>
                        </a:rPr>
                        <a:t>17. prosince 2025</a:t>
                      </a:r>
                    </a:p>
                  </a:txBody>
                  <a:tcPr marL="108481" marR="61513" marT="83447" marB="8344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584180"/>
                  </a:ext>
                </a:extLst>
              </a:tr>
              <a:tr h="466819">
                <a:tc>
                  <a:txBody>
                    <a:bodyPr/>
                    <a:lstStyle/>
                    <a:p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PŘÍJEM ŽÁDOSTÍ O POSKYTNUTÍ DOTACÍ </a:t>
                      </a:r>
                    </a:p>
                  </a:txBody>
                  <a:tcPr marL="108481" marR="61513" marT="83447" marB="8344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16. ledna – 4. února 2026</a:t>
                      </a:r>
                    </a:p>
                  </a:txBody>
                  <a:tcPr marL="108481" marR="61513" marT="83447" marB="8344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49101"/>
                  </a:ext>
                </a:extLst>
              </a:tr>
              <a:tr h="466819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tx1"/>
                          </a:solidFill>
                        </a:rPr>
                        <a:t>Projednání žádostí v komisi pro výchovu, vzdělávání a rodinu </a:t>
                      </a:r>
                      <a:endParaRPr lang="cs-CZ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481" marR="61513" marT="83447" marB="8344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chemeClr val="tx1"/>
                          </a:solidFill>
                        </a:rPr>
                        <a:t>4. března 2026 </a:t>
                      </a:r>
                    </a:p>
                  </a:txBody>
                  <a:tcPr marL="108481" marR="61513" marT="83447" marB="8344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187084"/>
                  </a:ext>
                </a:extLst>
              </a:tr>
              <a:tr h="466819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tx1"/>
                          </a:solidFill>
                        </a:rPr>
                        <a:t>Schválení návrhu komise RmP (požadovaná a navržená výše dotace </a:t>
                      </a:r>
                      <a:r>
                        <a:rPr lang="cs-CZ" sz="1600" b="0" cap="none" spc="0">
                          <a:solidFill>
                            <a:schemeClr val="tx1"/>
                          </a:solidFill>
                        </a:rPr>
                        <a:t>do 250 tis. Kč)</a:t>
                      </a:r>
                      <a:endParaRPr lang="cs-CZ" sz="16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481" marR="61513" marT="83447" marB="8344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chemeClr val="tx1"/>
                          </a:solidFill>
                        </a:rPr>
                        <a:t>18. března 2026</a:t>
                      </a:r>
                    </a:p>
                  </a:txBody>
                  <a:tcPr marL="108481" marR="61513" marT="83447" marB="8344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8202"/>
                  </a:ext>
                </a:extLst>
              </a:tr>
              <a:tr h="466819">
                <a:tc>
                  <a:txBody>
                    <a:bodyPr/>
                    <a:lstStyle/>
                    <a:p>
                      <a:r>
                        <a:rPr lang="cs-CZ" sz="1600" cap="none" spc="0" dirty="0">
                          <a:solidFill>
                            <a:schemeClr val="tx1"/>
                          </a:solidFill>
                        </a:rPr>
                        <a:t>Schválení návrhu komise ZmP (požadovaná a navržená výše dotace </a:t>
                      </a:r>
                      <a:r>
                        <a:rPr lang="cs-CZ" sz="1600" b="0" cap="none" spc="0" dirty="0">
                          <a:solidFill>
                            <a:schemeClr val="tx1"/>
                          </a:solidFill>
                        </a:rPr>
                        <a:t>nad 250 tis. Kč</a:t>
                      </a:r>
                      <a:r>
                        <a:rPr lang="cs-CZ" sz="1600" cap="none" spc="0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 marL="108481" marR="61513" marT="83447" marB="8344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chemeClr val="tx1"/>
                          </a:solidFill>
                        </a:rPr>
                        <a:t>30. března 2026</a:t>
                      </a:r>
                    </a:p>
                  </a:txBody>
                  <a:tcPr marL="108481" marR="61513" marT="83447" marB="8344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798514"/>
                  </a:ext>
                </a:extLst>
              </a:tr>
              <a:tr h="466819">
                <a:tc>
                  <a:txBody>
                    <a:bodyPr/>
                    <a:lstStyle/>
                    <a:p>
                      <a:r>
                        <a:rPr lang="cs-CZ" sz="1600" cap="none" spc="0" dirty="0">
                          <a:solidFill>
                            <a:schemeClr val="tx1"/>
                          </a:solidFill>
                        </a:rPr>
                        <a:t>Zveřejnění výsledků dotačního řízení na webových stránkách </a:t>
                      </a:r>
                    </a:p>
                  </a:txBody>
                  <a:tcPr marL="108481" marR="61513" marT="83447" marB="8344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chemeClr val="tx1"/>
                          </a:solidFill>
                        </a:rPr>
                        <a:t>15. dubna 2026 </a:t>
                      </a:r>
                    </a:p>
                  </a:txBody>
                  <a:tcPr marL="108481" marR="61513" marT="83447" marB="8344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89982"/>
                  </a:ext>
                </a:extLst>
              </a:tr>
              <a:tr h="466819">
                <a:tc>
                  <a:txBody>
                    <a:bodyPr/>
                    <a:lstStyle/>
                    <a:p>
                      <a:r>
                        <a:rPr lang="cs-CZ" sz="1600" cap="none" spc="0">
                          <a:solidFill>
                            <a:schemeClr val="tx1"/>
                          </a:solidFill>
                        </a:rPr>
                        <a:t>Uzavírání veřejnoprávních smluv o poskytnutí dotací a výplata na účet příjemců dotací </a:t>
                      </a:r>
                    </a:p>
                  </a:txBody>
                  <a:tcPr marL="108481" marR="61513" marT="83447" marB="8344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>
                          <a:solidFill>
                            <a:schemeClr val="tx1"/>
                          </a:solidFill>
                        </a:rPr>
                        <a:t>duben – červen 2026 </a:t>
                      </a:r>
                      <a:endParaRPr lang="cs-CZ" sz="16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481" marR="61513" marT="83447" marB="8344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37427"/>
                  </a:ext>
                </a:extLst>
              </a:tr>
              <a:tr h="466819">
                <a:tc>
                  <a:txBody>
                    <a:bodyPr/>
                    <a:lstStyle/>
                    <a:p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VYÚČTOVÁNÍ DOTACÍ</a:t>
                      </a:r>
                    </a:p>
                  </a:txBody>
                  <a:tcPr marL="108481" marR="61513" marT="83447" marB="8344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cap="none" spc="0" dirty="0">
                          <a:solidFill>
                            <a:srgbClr val="FF0000"/>
                          </a:solidFill>
                        </a:rPr>
                        <a:t>dle termínu v dotační smlouvě </a:t>
                      </a:r>
                    </a:p>
                  </a:txBody>
                  <a:tcPr marL="108481" marR="61513" marT="83447" marB="8344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4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04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AB0D01D-9F47-3B55-D793-49B932D82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PODÁNÍ ŽÁDOSTI </a:t>
            </a:r>
            <a:r>
              <a:rPr lang="cs-CZ" sz="4000" b="1" kern="1200" dirty="0">
                <a:solidFill>
                  <a:schemeClr val="tx1"/>
                </a:solidFill>
              </a:rPr>
              <a:t>- </a:t>
            </a:r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PORTÁL OBČANA</a:t>
            </a:r>
          </a:p>
        </p:txBody>
      </p:sp>
      <p:graphicFrame>
        <p:nvGraphicFramePr>
          <p:cNvPr id="54" name="Nadpis 1">
            <a:extLst>
              <a:ext uri="{FF2B5EF4-FFF2-40B4-BE49-F238E27FC236}">
                <a16:creationId xmlns:a16="http://schemas.microsoft.com/office/drawing/2014/main" id="{FEB392ED-7CDD-C63F-8565-5EA94389F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426288"/>
              </p:ext>
            </p:extLst>
          </p:nvPr>
        </p:nvGraphicFramePr>
        <p:xfrm>
          <a:off x="838199" y="1828800"/>
          <a:ext cx="10755923" cy="480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103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72367-8013-217E-BDB3-6CAE3945A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FB75FD2-90A0-C06B-8EFF-913336D03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N O V I N K A</a:t>
            </a:r>
          </a:p>
        </p:txBody>
      </p:sp>
      <p:sp>
        <p:nvSpPr>
          <p:cNvPr id="12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2574C17C-6592-796B-D1CE-2424CC508BE2}"/>
              </a:ext>
            </a:extLst>
          </p:cNvPr>
          <p:cNvSpPr txBox="1">
            <a:spLocks/>
          </p:cNvSpPr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Projekt, </a:t>
            </a:r>
            <a:r>
              <a:rPr lang="en-US" sz="2200" dirty="0" err="1">
                <a:latin typeface="+mn-lt"/>
                <a:ea typeface="+mn-ea"/>
                <a:cs typeface="+mn-cs"/>
              </a:rPr>
              <a:t>který</a:t>
            </a:r>
            <a:r>
              <a:rPr lang="en-US" sz="2200" dirty="0"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latin typeface="+mn-lt"/>
                <a:ea typeface="+mn-ea"/>
                <a:cs typeface="+mn-cs"/>
              </a:rPr>
              <a:t>neobdrží</a:t>
            </a:r>
            <a:r>
              <a:rPr lang="en-US" sz="2200" dirty="0"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latin typeface="+mn-lt"/>
                <a:ea typeface="+mn-ea"/>
                <a:cs typeface="+mn-cs"/>
              </a:rPr>
              <a:t>alespoň</a:t>
            </a:r>
            <a:r>
              <a:rPr lang="en-US" sz="2200" dirty="0">
                <a:latin typeface="+mn-lt"/>
                <a:ea typeface="+mn-ea"/>
                <a:cs typeface="+mn-cs"/>
              </a:rPr>
              <a:t> 60 </a:t>
            </a:r>
            <a:r>
              <a:rPr lang="en-US" sz="2200" dirty="0" err="1">
                <a:latin typeface="+mn-lt"/>
                <a:ea typeface="+mn-ea"/>
                <a:cs typeface="+mn-cs"/>
              </a:rPr>
              <a:t>bodů</a:t>
            </a:r>
            <a:r>
              <a:rPr lang="en-US" sz="2200" dirty="0">
                <a:latin typeface="+mn-lt"/>
                <a:ea typeface="+mn-ea"/>
                <a:cs typeface="+mn-cs"/>
              </a:rPr>
              <a:t> z </a:t>
            </a:r>
            <a:r>
              <a:rPr lang="en-US" sz="2200" dirty="0" err="1">
                <a:latin typeface="+mn-lt"/>
                <a:ea typeface="+mn-ea"/>
                <a:cs typeface="+mn-cs"/>
              </a:rPr>
              <a:t>celkově</a:t>
            </a:r>
            <a:r>
              <a:rPr lang="en-US" sz="2200" dirty="0"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latin typeface="+mn-lt"/>
                <a:ea typeface="+mn-ea"/>
                <a:cs typeface="+mn-cs"/>
              </a:rPr>
              <a:t>možných</a:t>
            </a:r>
            <a:r>
              <a:rPr lang="en-US" sz="2200" dirty="0">
                <a:latin typeface="+mn-lt"/>
                <a:ea typeface="+mn-ea"/>
                <a:cs typeface="+mn-cs"/>
              </a:rPr>
              <a:t> 100, </a:t>
            </a:r>
            <a:r>
              <a:rPr lang="en-US" sz="2200" dirty="0" err="1">
                <a:latin typeface="+mn-lt"/>
                <a:ea typeface="+mn-ea"/>
                <a:cs typeface="+mn-cs"/>
              </a:rPr>
              <a:t>nebude</a:t>
            </a:r>
            <a:r>
              <a:rPr lang="en-US" sz="2200" dirty="0"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latin typeface="+mn-lt"/>
                <a:ea typeface="+mn-ea"/>
                <a:cs typeface="+mn-cs"/>
              </a:rPr>
              <a:t>doporučen</a:t>
            </a:r>
            <a:r>
              <a:rPr lang="en-US" sz="2200" dirty="0">
                <a:latin typeface="+mn-lt"/>
                <a:ea typeface="+mn-ea"/>
                <a:cs typeface="+mn-cs"/>
              </a:rPr>
              <a:t> k </a:t>
            </a:r>
            <a:r>
              <a:rPr lang="en-US" sz="2200" dirty="0" err="1">
                <a:latin typeface="+mn-lt"/>
                <a:ea typeface="+mn-ea"/>
                <a:cs typeface="+mn-cs"/>
              </a:rPr>
              <a:t>podpoře</a:t>
            </a:r>
            <a:r>
              <a:rPr lang="cs-CZ" sz="2200" dirty="0">
                <a:latin typeface="+mn-lt"/>
                <a:ea typeface="+mn-ea"/>
                <a:cs typeface="+mn-cs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b="1" dirty="0">
              <a:latin typeface="+mn-lt"/>
              <a:ea typeface="+mn-ea"/>
              <a:cs typeface="+mn-cs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marR="0" lvl="0" indent="-228600" algn="l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i="1" noProof="0" dirty="0">
              <a:latin typeface="+mn-lt"/>
              <a:ea typeface="+mn-ea"/>
              <a:cs typeface="+mn-cs"/>
            </a:endParaRPr>
          </a:p>
          <a:p>
            <a:pPr marR="0" lvl="0" indent="-228600" algn="l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i="1" noProof="0" dirty="0">
              <a:latin typeface="+mn-lt"/>
              <a:ea typeface="+mn-ea"/>
              <a:cs typeface="+mn-cs"/>
            </a:endParaRPr>
          </a:p>
          <a:p>
            <a:pPr marR="0" lvl="0" indent="-228600" algn="l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28600" algn="l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28600" algn="l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i="1" dirty="0">
              <a:latin typeface="+mn-lt"/>
              <a:ea typeface="+mn-ea"/>
              <a:cs typeface="+mn-cs"/>
            </a:endParaRPr>
          </a:p>
          <a:p>
            <a:pPr marL="4572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i="1" dirty="0">
              <a:latin typeface="+mn-lt"/>
              <a:ea typeface="+mn-ea"/>
              <a:cs typeface="+mn-cs"/>
            </a:endParaRPr>
          </a:p>
          <a:p>
            <a:pPr marL="4572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i="1" dirty="0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i="1" dirty="0">
              <a:latin typeface="+mn-lt"/>
              <a:ea typeface="+mn-ea"/>
              <a:cs typeface="+mn-cs"/>
            </a:endParaRPr>
          </a:p>
        </p:txBody>
      </p:sp>
      <p:pic>
        <p:nvPicPr>
          <p:cNvPr id="55" name="Picture 54" descr="Obsah obrázku text, rukopis, černá tabule, křída&#10;&#10;Obsah generovaný pomocí AI může být nesprávný.">
            <a:extLst>
              <a:ext uri="{FF2B5EF4-FFF2-40B4-BE49-F238E27FC236}">
                <a16:creationId xmlns:a16="http://schemas.microsoft.com/office/drawing/2014/main" id="{3F892B5D-7D30-37AF-10D8-6BCEA47ECE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28" r="33579" b="52"/>
          <a:stretch>
            <a:fillRect/>
          </a:stretch>
        </p:blipFill>
        <p:spPr>
          <a:xfrm>
            <a:off x="6099048" y="1269578"/>
            <a:ext cx="5458968" cy="43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0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2E4B7C-A0D4-80F8-8C0F-D0304208A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F39D2A2-AC8F-0CE1-BDE7-F4674884C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5" y="639520"/>
            <a:ext cx="5066479" cy="76068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HODNOTÍCÍ KRITÉRIA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69A21C3D-E4EF-E622-148A-507EF8EE2A91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marL="57150" lvl="1">
              <a:lnSpc>
                <a:spcPct val="90000"/>
              </a:lnSpc>
              <a:spcAft>
                <a:spcPts val="600"/>
              </a:spcAft>
            </a:pPr>
            <a:r>
              <a:rPr lang="cs-CZ" sz="2200" i="1" dirty="0"/>
              <a:t>CELOROČNÍ ČINNOST DĚTÍ </a:t>
            </a:r>
          </a:p>
          <a:p>
            <a:pPr marL="57150" lvl="1">
              <a:lnSpc>
                <a:spcPct val="90000"/>
              </a:lnSpc>
              <a:spcAft>
                <a:spcPts val="600"/>
              </a:spcAft>
            </a:pPr>
            <a:r>
              <a:rPr lang="cs-CZ" sz="2200" i="1" dirty="0"/>
              <a:t>A MLÁDEŽE</a:t>
            </a:r>
            <a:endParaRPr lang="en-US" sz="2200" i="1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013BC93-4D36-B7B8-FECE-37232C592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122406"/>
              </p:ext>
            </p:extLst>
          </p:nvPr>
        </p:nvGraphicFramePr>
        <p:xfrm>
          <a:off x="4255477" y="1525155"/>
          <a:ext cx="6886735" cy="4750259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</a:tblPr>
              <a:tblGrid>
                <a:gridCol w="4839910">
                  <a:extLst>
                    <a:ext uri="{9D8B030D-6E8A-4147-A177-3AD203B41FA5}">
                      <a16:colId xmlns:a16="http://schemas.microsoft.com/office/drawing/2014/main" val="1850605797"/>
                    </a:ext>
                  </a:extLst>
                </a:gridCol>
                <a:gridCol w="2046825">
                  <a:extLst>
                    <a:ext uri="{9D8B030D-6E8A-4147-A177-3AD203B41FA5}">
                      <a16:colId xmlns:a16="http://schemas.microsoft.com/office/drawing/2014/main" val="4125088446"/>
                    </a:ext>
                  </a:extLst>
                </a:gridCol>
              </a:tblGrid>
              <a:tr h="1112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b="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Kritérium</a:t>
                      </a:r>
                      <a:endParaRPr lang="cs-CZ" sz="20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b="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Maximální počet bodů</a:t>
                      </a:r>
                      <a:endParaRPr lang="cs-CZ" sz="20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4287"/>
                  </a:ext>
                </a:extLst>
              </a:tr>
              <a:tr h="81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Časová dotace aktivity (četnost – týdenní, měsíční atd.)</a:t>
                      </a: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06581"/>
                  </a:ext>
                </a:extLst>
              </a:tr>
              <a:tr h="72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Očekávaný přínos pro cílovou skupinu</a:t>
                      </a: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84816"/>
                  </a:ext>
                </a:extLst>
              </a:tr>
              <a:tr h="1149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Velikost a složení cílové skupiny (zapojení handicapovaných a jinak znevýhodněných dětí)</a:t>
                      </a: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77983"/>
                  </a:ext>
                </a:extLst>
              </a:tr>
              <a:tr h="887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Realizovatelnost projektu</a:t>
                      </a: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5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19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E9A4F-7E7B-A68B-937E-E7E77656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5334B962-2A6F-0F6F-AB90-C7DE3BCE5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6C7C89E-A54C-55D2-47C9-11CC3E37E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5" y="639520"/>
            <a:ext cx="5887095" cy="72401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Katarine"/>
              </a:rPr>
              <a:t>HODNOTÍCÍ KRITÉRIA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6AB76991-16E2-FA6C-1725-C9D6B22F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13ABA28F-3BD4-8A92-C05C-BDCF4E14182D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indent="-2286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marL="285750" lvl="1">
              <a:lnSpc>
                <a:spcPct val="90000"/>
              </a:lnSpc>
              <a:spcAft>
                <a:spcPts val="600"/>
              </a:spcAft>
            </a:pPr>
            <a:r>
              <a:rPr lang="en-US" sz="2200" i="1" dirty="0"/>
              <a:t>PRORODINNÉ AKTIVITY</a:t>
            </a:r>
          </a:p>
          <a:p>
            <a:pPr marL="2857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i="1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8DFE072-5FD0-0A44-6F1C-59A37E5AE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54367"/>
              </p:ext>
            </p:extLst>
          </p:nvPr>
        </p:nvGraphicFramePr>
        <p:xfrm>
          <a:off x="4593326" y="1674905"/>
          <a:ext cx="6903720" cy="4651607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</a:tblPr>
              <a:tblGrid>
                <a:gridCol w="4851847">
                  <a:extLst>
                    <a:ext uri="{9D8B030D-6E8A-4147-A177-3AD203B41FA5}">
                      <a16:colId xmlns:a16="http://schemas.microsoft.com/office/drawing/2014/main" val="1850605797"/>
                    </a:ext>
                  </a:extLst>
                </a:gridCol>
                <a:gridCol w="2051873">
                  <a:extLst>
                    <a:ext uri="{9D8B030D-6E8A-4147-A177-3AD203B41FA5}">
                      <a16:colId xmlns:a16="http://schemas.microsoft.com/office/drawing/2014/main" val="4125088446"/>
                    </a:ext>
                  </a:extLst>
                </a:gridCol>
              </a:tblGrid>
              <a:tr h="114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b="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Kritérium</a:t>
                      </a:r>
                      <a:endParaRPr lang="cs-CZ" sz="20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b="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Maximální počet bodů</a:t>
                      </a:r>
                      <a:endParaRPr lang="cs-CZ" sz="20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4287"/>
                  </a:ext>
                </a:extLst>
              </a:tr>
              <a:tr h="55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Shoda projektu s účelem dotace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cs-CZ" sz="20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20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06581"/>
                  </a:ext>
                </a:extLst>
              </a:tr>
              <a:tr h="9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Očekávaný přínos pro cílovou skupinu nebo širokou veřejnost </a:t>
                      </a:r>
                      <a:endParaRPr lang="cs-CZ" sz="20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20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84816"/>
                  </a:ext>
                </a:extLst>
              </a:tr>
              <a:tr h="557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Velikost cílové skupiny 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cs-CZ" sz="20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20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77983"/>
                  </a:ext>
                </a:extLst>
              </a:tr>
              <a:tr h="9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2000" b="1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Dostupnost pro rodiny se specifickými potřebami </a:t>
                      </a:r>
                      <a:endParaRPr lang="cs-CZ" sz="20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cap="none" spc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20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75" marR="75675" marT="15567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5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376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920</Words>
  <Application>Microsoft Office PowerPoint</Application>
  <PresentationFormat>Širokoúhlá obrazovka</PresentationFormat>
  <Paragraphs>175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Katarine</vt:lpstr>
      <vt:lpstr>Katarine Medium</vt:lpstr>
      <vt:lpstr>Motiv Office</vt:lpstr>
      <vt:lpstr>               PROGRAM PODPORY VOLNOČASOVÝCH, VZDĚLÁVACÍCH  A PRORODINNÝCH AKTIVIT 2026  </vt:lpstr>
      <vt:lpstr>OBLASTI PODPORY</vt:lpstr>
      <vt:lpstr>ALOKACE FINANČNÍCH PROSTŘEDKŮ</vt:lpstr>
      <vt:lpstr>ALOKACE FINANČNÍCH PROSTŘEDKŮ</vt:lpstr>
      <vt:lpstr>ČASOVÝ HARMONOGRAM </vt:lpstr>
      <vt:lpstr>PODÁNÍ ŽÁDOSTI - PORTÁL OBČANA</vt:lpstr>
      <vt:lpstr>N O V I N K A</vt:lpstr>
      <vt:lpstr>HODNOTÍCÍ KRITÉRIA</vt:lpstr>
      <vt:lpstr>HODNOTÍCÍ KRITÉRIA</vt:lpstr>
      <vt:lpstr>HODNOTÍCÍ KRITÉRIA</vt:lpstr>
      <vt:lpstr>HODNOTÍCÍ KRITÉRIA</vt:lpstr>
      <vt:lpstr>VEŘEJNOPRÁVNÍ SMLOUVA O POSKYTNUTÍ DOTACE  ČERPÁNÍ    VYÚČTOVÁNÍ DOTACE </vt:lpstr>
      <vt:lpstr>VEŘEJNOPRÁVNÍ SMLOUVA O POSKYTNUTÍ DOTACE  ČERPÁNÍ    VYÚČTOVÁNÍ DOTACE </vt:lpstr>
      <vt:lpstr>PORUŠENÍ ROZPOČTOVÉ KÁZNĚ </vt:lpstr>
      <vt:lpstr>SOUVISEJÍCÍ DOKUMENTY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 je tohle přeci</dc:title>
  <dc:creator>Flegr Jaromír</dc:creator>
  <cp:lastModifiedBy>Šnejdrová Petra</cp:lastModifiedBy>
  <cp:revision>73</cp:revision>
  <cp:lastPrinted>2025-01-10T07:15:29Z</cp:lastPrinted>
  <dcterms:created xsi:type="dcterms:W3CDTF">2022-10-05T09:00:39Z</dcterms:created>
  <dcterms:modified xsi:type="dcterms:W3CDTF">2026-01-13T13:38:53Z</dcterms:modified>
</cp:coreProperties>
</file>