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83" r:id="rId4"/>
    <p:sldId id="293" r:id="rId5"/>
    <p:sldId id="294" r:id="rId6"/>
    <p:sldId id="285" r:id="rId7"/>
    <p:sldId id="298" r:id="rId8"/>
    <p:sldId id="295" r:id="rId9"/>
    <p:sldId id="264" r:id="rId10"/>
    <p:sldId id="286" r:id="rId11"/>
    <p:sldId id="296" r:id="rId12"/>
    <p:sldId id="271" r:id="rId13"/>
    <p:sldId id="289" r:id="rId14"/>
    <p:sldId id="290" r:id="rId15"/>
    <p:sldId id="263" r:id="rId16"/>
    <p:sldId id="260" r:id="rId17"/>
  </p:sldIdLst>
  <p:sldSz cx="12192000" cy="6858000"/>
  <p:notesSz cx="6805613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477E783-93AA-4717-91CD-45015D057E89}">
          <p14:sldIdLst>
            <p14:sldId id="256"/>
            <p14:sldId id="276"/>
            <p14:sldId id="283"/>
            <p14:sldId id="293"/>
            <p14:sldId id="294"/>
            <p14:sldId id="285"/>
            <p14:sldId id="298"/>
            <p14:sldId id="295"/>
          </p14:sldIdLst>
        </p14:section>
        <p14:section name="Oddíl bez názvu" id="{57699FD6-81DD-4FCC-97FB-5E8918B84B61}">
          <p14:sldIdLst>
            <p14:sldId id="264"/>
            <p14:sldId id="286"/>
            <p14:sldId id="296"/>
            <p14:sldId id="271"/>
            <p14:sldId id="289"/>
            <p14:sldId id="290"/>
            <p14:sldId id="26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4"/>
    <p:restoredTop sz="83065" autoAdjust="0"/>
  </p:normalViewPr>
  <p:slideViewPr>
    <p:cSldViewPr snapToGrid="0" snapToObjects="1">
      <p:cViewPr varScale="1">
        <p:scale>
          <a:sx n="62" d="100"/>
          <a:sy n="62" d="100"/>
        </p:scale>
        <p:origin x="2000" y="7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pardubice.eu/dotace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pardubice.eu/dotac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2B408-176A-4703-A515-D0221B0F3B9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009F91-9335-45CC-AAD0-07D9FC52702B}">
      <dgm:prSet custT="1"/>
      <dgm:spPr/>
      <dgm:t>
        <a:bodyPr/>
        <a:lstStyle/>
        <a:p>
          <a:r>
            <a:rPr lang="en-US" sz="2800" b="1" dirty="0" err="1"/>
            <a:t>Audiovizuální</a:t>
          </a:r>
          <a:r>
            <a:rPr lang="en-US" sz="2800" b="1" dirty="0"/>
            <a:t> </a:t>
          </a:r>
          <a:r>
            <a:rPr lang="en-US" sz="2800" b="1" dirty="0" err="1"/>
            <a:t>tvorba</a:t>
          </a:r>
          <a:endParaRPr lang="en-US" sz="2800" b="1" dirty="0"/>
        </a:p>
      </dgm:t>
    </dgm:pt>
    <dgm:pt modelId="{DCD6775C-D10C-4D3A-AF5E-8591C7B85FF6}" type="parTrans" cxnId="{EA7D7A4A-5BC0-40E7-9B5D-BFCA9C4190BD}">
      <dgm:prSet/>
      <dgm:spPr/>
      <dgm:t>
        <a:bodyPr/>
        <a:lstStyle/>
        <a:p>
          <a:endParaRPr lang="en-US"/>
        </a:p>
      </dgm:t>
    </dgm:pt>
    <dgm:pt modelId="{B7F9FE58-1742-4A24-BE5A-63BAEDB04813}" type="sibTrans" cxnId="{EA7D7A4A-5BC0-40E7-9B5D-BFCA9C4190BD}">
      <dgm:prSet/>
      <dgm:spPr/>
      <dgm:t>
        <a:bodyPr/>
        <a:lstStyle/>
        <a:p>
          <a:endParaRPr lang="en-US"/>
        </a:p>
      </dgm:t>
    </dgm:pt>
    <dgm:pt modelId="{9EDE6871-96BF-41A3-9265-4ACFA09AE3B5}">
      <dgm:prSet custT="1"/>
      <dgm:spPr/>
      <dgm:t>
        <a:bodyPr/>
        <a:lstStyle/>
        <a:p>
          <a:r>
            <a:rPr lang="en-US" sz="2800" dirty="0" err="1"/>
            <a:t>Zvýšení</a:t>
          </a:r>
          <a:r>
            <a:rPr lang="en-US" sz="2800" dirty="0"/>
            <a:t> </a:t>
          </a:r>
          <a:r>
            <a:rPr lang="en-US" sz="2800" dirty="0" err="1"/>
            <a:t>bodové</a:t>
          </a:r>
          <a:r>
            <a:rPr lang="en-US" sz="2800" dirty="0"/>
            <a:t> </a:t>
          </a:r>
          <a:r>
            <a:rPr lang="en-US" sz="2800" dirty="0" err="1"/>
            <a:t>hranice</a:t>
          </a:r>
          <a:r>
            <a:rPr lang="en-US" sz="2800" dirty="0"/>
            <a:t> pro </a:t>
          </a:r>
          <a:r>
            <a:rPr lang="en-US" sz="2800" dirty="0" err="1"/>
            <a:t>získání</a:t>
          </a:r>
          <a:r>
            <a:rPr lang="en-US" sz="2800" dirty="0"/>
            <a:t> </a:t>
          </a:r>
          <a:r>
            <a:rPr lang="en-US" sz="2800" dirty="0" err="1"/>
            <a:t>dotace</a:t>
          </a:r>
          <a:r>
            <a:rPr lang="en-US" sz="2800" dirty="0"/>
            <a:t> z 50 </a:t>
          </a:r>
          <a:r>
            <a:rPr lang="en-US" sz="2800" dirty="0" err="1"/>
            <a:t>bodů</a:t>
          </a:r>
          <a:r>
            <a:rPr lang="en-US" sz="2800" dirty="0"/>
            <a:t> </a:t>
          </a:r>
          <a:r>
            <a:rPr lang="en-US" sz="2800" dirty="0" err="1"/>
            <a:t>na</a:t>
          </a:r>
          <a:r>
            <a:rPr lang="en-US" sz="2800" dirty="0"/>
            <a:t> </a:t>
          </a:r>
          <a:r>
            <a:rPr lang="en-US" sz="2800" b="1" dirty="0"/>
            <a:t>60 </a:t>
          </a:r>
          <a:r>
            <a:rPr lang="en-US" sz="2800" b="1" dirty="0" err="1"/>
            <a:t>bodů</a:t>
          </a:r>
          <a:r>
            <a:rPr lang="en-US" sz="2800" b="1" dirty="0"/>
            <a:t> </a:t>
          </a:r>
          <a:r>
            <a:rPr lang="en-US" sz="2800" dirty="0"/>
            <a:t>z </a:t>
          </a:r>
          <a:r>
            <a:rPr lang="en-US" sz="2800" dirty="0" err="1"/>
            <a:t>celkově</a:t>
          </a:r>
          <a:r>
            <a:rPr lang="en-US" sz="2800" dirty="0"/>
            <a:t> </a:t>
          </a:r>
          <a:r>
            <a:rPr lang="en-US" sz="2800" dirty="0" err="1"/>
            <a:t>možných</a:t>
          </a:r>
          <a:r>
            <a:rPr lang="en-US" sz="2800" dirty="0"/>
            <a:t> 100 </a:t>
          </a:r>
          <a:r>
            <a:rPr lang="en-US" sz="2800" dirty="0" err="1"/>
            <a:t>bodů</a:t>
          </a:r>
          <a:endParaRPr lang="en-US" sz="2800" dirty="0"/>
        </a:p>
      </dgm:t>
    </dgm:pt>
    <dgm:pt modelId="{97A51B39-9AD3-42A7-A94A-1E6C72A80844}" type="parTrans" cxnId="{B47E7E05-C480-4ADF-8029-44080DAC34CD}">
      <dgm:prSet/>
      <dgm:spPr/>
      <dgm:t>
        <a:bodyPr/>
        <a:lstStyle/>
        <a:p>
          <a:endParaRPr lang="en-US"/>
        </a:p>
      </dgm:t>
    </dgm:pt>
    <dgm:pt modelId="{C8199157-39F6-40F2-9A66-C4297F5567D2}" type="sibTrans" cxnId="{B47E7E05-C480-4ADF-8029-44080DAC34CD}">
      <dgm:prSet/>
      <dgm:spPr/>
      <dgm:t>
        <a:bodyPr/>
        <a:lstStyle/>
        <a:p>
          <a:endParaRPr lang="en-US"/>
        </a:p>
      </dgm:t>
    </dgm:pt>
    <dgm:pt modelId="{34007B46-8A8F-49DA-97C8-01DB4EA8C8C9}" type="pres">
      <dgm:prSet presAssocID="{DFF2B408-176A-4703-A515-D0221B0F3B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578B22-399E-4A46-8F24-F24277E8DE38}" type="pres">
      <dgm:prSet presAssocID="{31009F91-9335-45CC-AAD0-07D9FC52702B}" presName="hierRoot1" presStyleCnt="0"/>
      <dgm:spPr/>
    </dgm:pt>
    <dgm:pt modelId="{4C7E63F2-FB5C-4A03-8A1B-9405967A14DB}" type="pres">
      <dgm:prSet presAssocID="{31009F91-9335-45CC-AAD0-07D9FC52702B}" presName="composite" presStyleCnt="0"/>
      <dgm:spPr/>
    </dgm:pt>
    <dgm:pt modelId="{6FD78B37-75B6-49AE-8655-E9E167176BC3}" type="pres">
      <dgm:prSet presAssocID="{31009F91-9335-45CC-AAD0-07D9FC52702B}" presName="background" presStyleLbl="node0" presStyleIdx="0" presStyleCnt="2"/>
      <dgm:spPr/>
    </dgm:pt>
    <dgm:pt modelId="{B2798E55-32FB-48F9-9690-541CEDBC8BFF}" type="pres">
      <dgm:prSet presAssocID="{31009F91-9335-45CC-AAD0-07D9FC52702B}" presName="text" presStyleLbl="fgAcc0" presStyleIdx="0" presStyleCnt="2">
        <dgm:presLayoutVars>
          <dgm:chPref val="3"/>
        </dgm:presLayoutVars>
      </dgm:prSet>
      <dgm:spPr/>
    </dgm:pt>
    <dgm:pt modelId="{39294B3C-7262-47B6-8064-BE8A604CB2EB}" type="pres">
      <dgm:prSet presAssocID="{31009F91-9335-45CC-AAD0-07D9FC52702B}" presName="hierChild2" presStyleCnt="0"/>
      <dgm:spPr/>
    </dgm:pt>
    <dgm:pt modelId="{76697EB7-875B-476D-8859-289191793AC4}" type="pres">
      <dgm:prSet presAssocID="{9EDE6871-96BF-41A3-9265-4ACFA09AE3B5}" presName="hierRoot1" presStyleCnt="0"/>
      <dgm:spPr/>
    </dgm:pt>
    <dgm:pt modelId="{EB1A2D26-252B-4905-8394-5E0DDA33C7A9}" type="pres">
      <dgm:prSet presAssocID="{9EDE6871-96BF-41A3-9265-4ACFA09AE3B5}" presName="composite" presStyleCnt="0"/>
      <dgm:spPr/>
    </dgm:pt>
    <dgm:pt modelId="{C172C046-0F9A-4392-AFFC-68AE7474EBA0}" type="pres">
      <dgm:prSet presAssocID="{9EDE6871-96BF-41A3-9265-4ACFA09AE3B5}" presName="background" presStyleLbl="node0" presStyleIdx="1" presStyleCnt="2"/>
      <dgm:spPr/>
    </dgm:pt>
    <dgm:pt modelId="{598E0DBD-0A2B-4701-B622-662989FB3577}" type="pres">
      <dgm:prSet presAssocID="{9EDE6871-96BF-41A3-9265-4ACFA09AE3B5}" presName="text" presStyleLbl="fgAcc0" presStyleIdx="1" presStyleCnt="2">
        <dgm:presLayoutVars>
          <dgm:chPref val="3"/>
        </dgm:presLayoutVars>
      </dgm:prSet>
      <dgm:spPr/>
    </dgm:pt>
    <dgm:pt modelId="{63AF9EE4-BAF0-4362-A231-A886FF3CE92C}" type="pres">
      <dgm:prSet presAssocID="{9EDE6871-96BF-41A3-9265-4ACFA09AE3B5}" presName="hierChild2" presStyleCnt="0"/>
      <dgm:spPr/>
    </dgm:pt>
  </dgm:ptLst>
  <dgm:cxnLst>
    <dgm:cxn modelId="{B47E7E05-C480-4ADF-8029-44080DAC34CD}" srcId="{DFF2B408-176A-4703-A515-D0221B0F3B91}" destId="{9EDE6871-96BF-41A3-9265-4ACFA09AE3B5}" srcOrd="1" destOrd="0" parTransId="{97A51B39-9AD3-42A7-A94A-1E6C72A80844}" sibTransId="{C8199157-39F6-40F2-9A66-C4297F5567D2}"/>
    <dgm:cxn modelId="{EA7D7A4A-5BC0-40E7-9B5D-BFCA9C4190BD}" srcId="{DFF2B408-176A-4703-A515-D0221B0F3B91}" destId="{31009F91-9335-45CC-AAD0-07D9FC52702B}" srcOrd="0" destOrd="0" parTransId="{DCD6775C-D10C-4D3A-AF5E-8591C7B85FF6}" sibTransId="{B7F9FE58-1742-4A24-BE5A-63BAEDB04813}"/>
    <dgm:cxn modelId="{720B5AA9-9EC4-49C5-91F5-564B7135436F}" type="presOf" srcId="{DFF2B408-176A-4703-A515-D0221B0F3B91}" destId="{34007B46-8A8F-49DA-97C8-01DB4EA8C8C9}" srcOrd="0" destOrd="0" presId="urn:microsoft.com/office/officeart/2005/8/layout/hierarchy1"/>
    <dgm:cxn modelId="{CA4D88CF-24E5-48DE-BB12-0316829EB26C}" type="presOf" srcId="{31009F91-9335-45CC-AAD0-07D9FC52702B}" destId="{B2798E55-32FB-48F9-9690-541CEDBC8BFF}" srcOrd="0" destOrd="0" presId="urn:microsoft.com/office/officeart/2005/8/layout/hierarchy1"/>
    <dgm:cxn modelId="{C67EE8F8-08F8-4D11-AB5F-B7CF90F060EE}" type="presOf" srcId="{9EDE6871-96BF-41A3-9265-4ACFA09AE3B5}" destId="{598E0DBD-0A2B-4701-B622-662989FB3577}" srcOrd="0" destOrd="0" presId="urn:microsoft.com/office/officeart/2005/8/layout/hierarchy1"/>
    <dgm:cxn modelId="{B66C2F01-B136-4BCA-B310-FF697C8208E5}" type="presParOf" srcId="{34007B46-8A8F-49DA-97C8-01DB4EA8C8C9}" destId="{4C578B22-399E-4A46-8F24-F24277E8DE38}" srcOrd="0" destOrd="0" presId="urn:microsoft.com/office/officeart/2005/8/layout/hierarchy1"/>
    <dgm:cxn modelId="{25F53CD0-A009-4FB8-8A1D-0627B7502E90}" type="presParOf" srcId="{4C578B22-399E-4A46-8F24-F24277E8DE38}" destId="{4C7E63F2-FB5C-4A03-8A1B-9405967A14DB}" srcOrd="0" destOrd="0" presId="urn:microsoft.com/office/officeart/2005/8/layout/hierarchy1"/>
    <dgm:cxn modelId="{5D5218E0-B34E-41E0-ACD3-BAFC6B483016}" type="presParOf" srcId="{4C7E63F2-FB5C-4A03-8A1B-9405967A14DB}" destId="{6FD78B37-75B6-49AE-8655-E9E167176BC3}" srcOrd="0" destOrd="0" presId="urn:microsoft.com/office/officeart/2005/8/layout/hierarchy1"/>
    <dgm:cxn modelId="{216E5518-76E0-4228-84A8-61062668ADE7}" type="presParOf" srcId="{4C7E63F2-FB5C-4A03-8A1B-9405967A14DB}" destId="{B2798E55-32FB-48F9-9690-541CEDBC8BFF}" srcOrd="1" destOrd="0" presId="urn:microsoft.com/office/officeart/2005/8/layout/hierarchy1"/>
    <dgm:cxn modelId="{83293F1D-4857-42E2-AF51-B3CD9E3DD277}" type="presParOf" srcId="{4C578B22-399E-4A46-8F24-F24277E8DE38}" destId="{39294B3C-7262-47B6-8064-BE8A604CB2EB}" srcOrd="1" destOrd="0" presId="urn:microsoft.com/office/officeart/2005/8/layout/hierarchy1"/>
    <dgm:cxn modelId="{2434849F-DA33-4473-98A6-C0E7E922EC6C}" type="presParOf" srcId="{34007B46-8A8F-49DA-97C8-01DB4EA8C8C9}" destId="{76697EB7-875B-476D-8859-289191793AC4}" srcOrd="1" destOrd="0" presId="urn:microsoft.com/office/officeart/2005/8/layout/hierarchy1"/>
    <dgm:cxn modelId="{E2C09DBC-3FE6-43B1-B812-7C5E3800F231}" type="presParOf" srcId="{76697EB7-875B-476D-8859-289191793AC4}" destId="{EB1A2D26-252B-4905-8394-5E0DDA33C7A9}" srcOrd="0" destOrd="0" presId="urn:microsoft.com/office/officeart/2005/8/layout/hierarchy1"/>
    <dgm:cxn modelId="{A4DCCAB6-84E8-4765-9436-96708BF67F3D}" type="presParOf" srcId="{EB1A2D26-252B-4905-8394-5E0DDA33C7A9}" destId="{C172C046-0F9A-4392-AFFC-68AE7474EBA0}" srcOrd="0" destOrd="0" presId="urn:microsoft.com/office/officeart/2005/8/layout/hierarchy1"/>
    <dgm:cxn modelId="{239C979F-1372-48C2-80E3-7340B16D9246}" type="presParOf" srcId="{EB1A2D26-252B-4905-8394-5E0DDA33C7A9}" destId="{598E0DBD-0A2B-4701-B622-662989FB3577}" srcOrd="1" destOrd="0" presId="urn:microsoft.com/office/officeart/2005/8/layout/hierarchy1"/>
    <dgm:cxn modelId="{E2E82302-656E-4B4A-BD05-64DEBC8758B3}" type="presParOf" srcId="{76697EB7-875B-476D-8859-289191793AC4}" destId="{63AF9EE4-BAF0-4362-A231-A886FF3CE9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25736-FBAF-4F3E-905B-94559E66728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9E7532-5A34-480A-AC7A-AFE50E5B8716}">
      <dgm:prSet custT="1"/>
      <dgm:spPr/>
      <dgm:t>
        <a:bodyPr/>
        <a:lstStyle/>
        <a:p>
          <a:r>
            <a:rPr lang="cs-CZ" sz="4000" b="1" dirty="0"/>
            <a:t>Rozvoj infrastruktury a služeb pro cestovní ruch </a:t>
          </a:r>
          <a:endParaRPr lang="en-US" sz="4000" dirty="0"/>
        </a:p>
      </dgm:t>
    </dgm:pt>
    <dgm:pt modelId="{9E4FBB38-0817-4238-B026-B3BD817DDC0F}" type="parTrans" cxnId="{B1BC96EF-33E5-4CBE-9EB5-DDA5A555DCE1}">
      <dgm:prSet/>
      <dgm:spPr/>
      <dgm:t>
        <a:bodyPr/>
        <a:lstStyle/>
        <a:p>
          <a:endParaRPr lang="en-US"/>
        </a:p>
      </dgm:t>
    </dgm:pt>
    <dgm:pt modelId="{8F99FED6-1A36-443E-9B01-0C69647183DC}" type="sibTrans" cxnId="{B1BC96EF-33E5-4CBE-9EB5-DDA5A555DCE1}">
      <dgm:prSet/>
      <dgm:spPr/>
      <dgm:t>
        <a:bodyPr/>
        <a:lstStyle/>
        <a:p>
          <a:endParaRPr lang="en-US"/>
        </a:p>
      </dgm:t>
    </dgm:pt>
    <dgm:pt modelId="{93A60F41-4D69-492C-8770-B3F72B033C38}">
      <dgm:prSet custT="1"/>
      <dgm:spPr/>
      <dgm:t>
        <a:bodyPr/>
        <a:lstStyle/>
        <a:p>
          <a:r>
            <a:rPr lang="cs-CZ" sz="1600" dirty="0"/>
            <a:t>Cílem je zkvalitnit nebo podpořit vznik nové infrastruktury pro rozvoj cestovního ruchu – včetně projektové dokumentace.</a:t>
          </a:r>
          <a:endParaRPr lang="en-US" sz="1600" dirty="0"/>
        </a:p>
      </dgm:t>
    </dgm:pt>
    <dgm:pt modelId="{D49527AE-FA09-4881-A156-80D9ECF7765F}" type="parTrans" cxnId="{A26CD545-03AE-466B-909A-5C193B0295F3}">
      <dgm:prSet/>
      <dgm:spPr/>
      <dgm:t>
        <a:bodyPr/>
        <a:lstStyle/>
        <a:p>
          <a:endParaRPr lang="en-US"/>
        </a:p>
      </dgm:t>
    </dgm:pt>
    <dgm:pt modelId="{1D9926B1-52E8-468C-85BA-8E88249F446E}" type="sibTrans" cxnId="{A26CD545-03AE-466B-909A-5C193B0295F3}">
      <dgm:prSet/>
      <dgm:spPr/>
      <dgm:t>
        <a:bodyPr/>
        <a:lstStyle/>
        <a:p>
          <a:endParaRPr lang="en-US"/>
        </a:p>
      </dgm:t>
    </dgm:pt>
    <dgm:pt modelId="{5E841046-1B25-4FAD-85D7-29D4C59920FB}">
      <dgm:prSet custT="1"/>
      <dgm:spPr/>
      <dgm:t>
        <a:bodyPr/>
        <a:lstStyle/>
        <a:p>
          <a:r>
            <a:rPr lang="cs-CZ" sz="1600" dirty="0"/>
            <a:t>Rozšířit turistické atraktivity města v návaznosti na stěžení témata turistické oblasti Pardubicko.</a:t>
          </a:r>
          <a:endParaRPr lang="en-US" sz="1600" dirty="0"/>
        </a:p>
      </dgm:t>
    </dgm:pt>
    <dgm:pt modelId="{23984220-7C2A-4120-804B-F41FEBB39A0D}" type="parTrans" cxnId="{789EDEB5-7C5C-49C9-8EF0-94BA48BFEC44}">
      <dgm:prSet/>
      <dgm:spPr/>
      <dgm:t>
        <a:bodyPr/>
        <a:lstStyle/>
        <a:p>
          <a:endParaRPr lang="cs-CZ"/>
        </a:p>
      </dgm:t>
    </dgm:pt>
    <dgm:pt modelId="{07B2A460-E111-4CA3-9F88-F6582C18699B}" type="sibTrans" cxnId="{789EDEB5-7C5C-49C9-8EF0-94BA48BFEC44}">
      <dgm:prSet/>
      <dgm:spPr/>
      <dgm:t>
        <a:bodyPr/>
        <a:lstStyle/>
        <a:p>
          <a:endParaRPr lang="cs-CZ"/>
        </a:p>
      </dgm:t>
    </dgm:pt>
    <dgm:pt modelId="{9C8C44C2-0178-4FF1-852B-51C6429B8BA9}">
      <dgm:prSet custT="1"/>
      <dgm:spPr/>
      <dgm:t>
        <a:bodyPr/>
        <a:lstStyle/>
        <a:p>
          <a:endParaRPr lang="en-US" sz="1600" dirty="0"/>
        </a:p>
      </dgm:t>
    </dgm:pt>
    <dgm:pt modelId="{C27B5FB3-2A0D-4DDA-AE37-BAD426355596}" type="parTrans" cxnId="{4CEBA7F8-4451-4D6E-8EEF-D90C957D6A94}">
      <dgm:prSet/>
      <dgm:spPr/>
      <dgm:t>
        <a:bodyPr/>
        <a:lstStyle/>
        <a:p>
          <a:endParaRPr lang="cs-CZ"/>
        </a:p>
      </dgm:t>
    </dgm:pt>
    <dgm:pt modelId="{191FF349-F0C6-421E-B18A-9B3FC362DEEF}" type="sibTrans" cxnId="{4CEBA7F8-4451-4D6E-8EEF-D90C957D6A94}">
      <dgm:prSet/>
      <dgm:spPr/>
      <dgm:t>
        <a:bodyPr/>
        <a:lstStyle/>
        <a:p>
          <a:endParaRPr lang="cs-CZ"/>
        </a:p>
      </dgm:t>
    </dgm:pt>
    <dgm:pt modelId="{F235D9F6-42E6-488E-AFD4-5553AFC1AEB0}">
      <dgm:prSet custT="1"/>
      <dgm:spPr/>
      <dgm:t>
        <a:bodyPr/>
        <a:lstStyle/>
        <a:p>
          <a:endParaRPr lang="en-US" sz="1600" dirty="0"/>
        </a:p>
      </dgm:t>
    </dgm:pt>
    <dgm:pt modelId="{50E9EA5D-AADD-480F-BA66-17D58BAB7510}" type="parTrans" cxnId="{410B20F1-C23F-4D66-AF74-F778A8F0979C}">
      <dgm:prSet/>
      <dgm:spPr/>
    </dgm:pt>
    <dgm:pt modelId="{3714BC5B-2B36-4B7A-9067-B7C0969BC6A3}" type="sibTrans" cxnId="{410B20F1-C23F-4D66-AF74-F778A8F0979C}">
      <dgm:prSet/>
      <dgm:spPr/>
    </dgm:pt>
    <dgm:pt modelId="{23031AE8-309A-4D9A-8DED-D8C719222252}">
      <dgm:prSet custT="1"/>
      <dgm:spPr/>
      <dgm:t>
        <a:bodyPr/>
        <a:lstStyle/>
        <a:p>
          <a:r>
            <a:rPr lang="cs-CZ" sz="1600" dirty="0"/>
            <a:t>Podpořit využití moderních technologií pro lepší informovanost, zážitkovou turistiku a inovativní prezentaci nabídky turistických atraktivit.</a:t>
          </a:r>
          <a:endParaRPr lang="en-US" sz="1600" dirty="0"/>
        </a:p>
      </dgm:t>
    </dgm:pt>
    <dgm:pt modelId="{9D30F490-2FE0-4FCE-82E5-A0901094A8BA}" type="parTrans" cxnId="{DBB4F22E-DE2E-4266-9A42-3DB92C02F02C}">
      <dgm:prSet/>
      <dgm:spPr/>
    </dgm:pt>
    <dgm:pt modelId="{63E6C020-7E62-4CD1-BA73-BE6CBC7A1291}" type="sibTrans" cxnId="{DBB4F22E-DE2E-4266-9A42-3DB92C02F02C}">
      <dgm:prSet/>
      <dgm:spPr/>
    </dgm:pt>
    <dgm:pt modelId="{F298AA05-9A79-40D6-AFAC-5EF211C71AB4}">
      <dgm:prSet custT="1"/>
      <dgm:spPr/>
      <dgm:t>
        <a:bodyPr/>
        <a:lstStyle/>
        <a:p>
          <a:endParaRPr lang="en-US" sz="1600" dirty="0"/>
        </a:p>
      </dgm:t>
    </dgm:pt>
    <dgm:pt modelId="{8A78B489-0097-42E1-8363-BA7F7044ABEB}" type="parTrans" cxnId="{334006BB-7570-4040-A91D-595A854FDB21}">
      <dgm:prSet/>
      <dgm:spPr/>
    </dgm:pt>
    <dgm:pt modelId="{6563CB90-0AD6-45F9-8EDF-528B7D273198}" type="sibTrans" cxnId="{334006BB-7570-4040-A91D-595A854FDB21}">
      <dgm:prSet/>
      <dgm:spPr/>
    </dgm:pt>
    <dgm:pt modelId="{AF821A50-9432-4972-B971-06A99E71EC27}">
      <dgm:prSet custT="1"/>
      <dgm:spPr/>
      <dgm:t>
        <a:bodyPr/>
        <a:lstStyle/>
        <a:p>
          <a:r>
            <a:rPr lang="cs-CZ" sz="1600" dirty="0"/>
            <a:t>Maximální výše dotace 300 000 Kč. </a:t>
          </a:r>
          <a:endParaRPr lang="en-US" sz="1600" dirty="0"/>
        </a:p>
      </dgm:t>
    </dgm:pt>
    <dgm:pt modelId="{F7C68FB3-7378-438C-90BF-B7B1D14E4B4B}" type="parTrans" cxnId="{6A5106F9-4388-4AEE-AB70-588B754F15A0}">
      <dgm:prSet/>
      <dgm:spPr/>
    </dgm:pt>
    <dgm:pt modelId="{8C1706CA-43C8-4001-94A3-00F025BF6527}" type="sibTrans" cxnId="{6A5106F9-4388-4AEE-AB70-588B754F15A0}">
      <dgm:prSet/>
      <dgm:spPr/>
    </dgm:pt>
    <dgm:pt modelId="{81437188-9B19-4304-BAF0-7983BBFE2C68}" type="pres">
      <dgm:prSet presAssocID="{F3925736-FBAF-4F3E-905B-94559E66728F}" presName="Name0" presStyleCnt="0">
        <dgm:presLayoutVars>
          <dgm:dir/>
          <dgm:animLvl val="lvl"/>
          <dgm:resizeHandles val="exact"/>
        </dgm:presLayoutVars>
      </dgm:prSet>
      <dgm:spPr/>
    </dgm:pt>
    <dgm:pt modelId="{C5922D4F-5679-4A5F-A72D-00DCE91D9512}" type="pres">
      <dgm:prSet presAssocID="{BA9E7532-5A34-480A-AC7A-AFE50E5B8716}" presName="linNode" presStyleCnt="0"/>
      <dgm:spPr/>
    </dgm:pt>
    <dgm:pt modelId="{55948FDC-FA9F-437F-8878-CF36AA1D31D0}" type="pres">
      <dgm:prSet presAssocID="{BA9E7532-5A34-480A-AC7A-AFE50E5B871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370C327-C764-42BA-8EAA-ADC107E62451}" type="pres">
      <dgm:prSet presAssocID="{BA9E7532-5A34-480A-AC7A-AFE50E5B871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D8A8F13-A1C2-4374-B31A-6FAA92A5A547}" type="presOf" srcId="{23031AE8-309A-4D9A-8DED-D8C719222252}" destId="{4370C327-C764-42BA-8EAA-ADC107E62451}" srcOrd="0" destOrd="4" presId="urn:microsoft.com/office/officeart/2005/8/layout/vList5"/>
    <dgm:cxn modelId="{DBB4F22E-DE2E-4266-9A42-3DB92C02F02C}" srcId="{BA9E7532-5A34-480A-AC7A-AFE50E5B8716}" destId="{23031AE8-309A-4D9A-8DED-D8C719222252}" srcOrd="4" destOrd="0" parTransId="{9D30F490-2FE0-4FCE-82E5-A0901094A8BA}" sibTransId="{63E6C020-7E62-4CD1-BA73-BE6CBC7A1291}"/>
    <dgm:cxn modelId="{D863BF36-7D9D-46A2-A2A9-0F369E71C27D}" type="presOf" srcId="{F298AA05-9A79-40D6-AFAC-5EF211C71AB4}" destId="{4370C327-C764-42BA-8EAA-ADC107E62451}" srcOrd="0" destOrd="5" presId="urn:microsoft.com/office/officeart/2005/8/layout/vList5"/>
    <dgm:cxn modelId="{E5E01140-FE1B-4F02-92FC-20624DB95415}" type="presOf" srcId="{BA9E7532-5A34-480A-AC7A-AFE50E5B8716}" destId="{55948FDC-FA9F-437F-8878-CF36AA1D31D0}" srcOrd="0" destOrd="0" presId="urn:microsoft.com/office/officeart/2005/8/layout/vList5"/>
    <dgm:cxn modelId="{7F380541-28D4-4828-B8A0-27EA144A74D2}" type="presOf" srcId="{93A60F41-4D69-492C-8770-B3F72B033C38}" destId="{4370C327-C764-42BA-8EAA-ADC107E62451}" srcOrd="0" destOrd="0" presId="urn:microsoft.com/office/officeart/2005/8/layout/vList5"/>
    <dgm:cxn modelId="{A26CD545-03AE-466B-909A-5C193B0295F3}" srcId="{BA9E7532-5A34-480A-AC7A-AFE50E5B8716}" destId="{93A60F41-4D69-492C-8770-B3F72B033C38}" srcOrd="0" destOrd="0" parTransId="{D49527AE-FA09-4881-A156-80D9ECF7765F}" sibTransId="{1D9926B1-52E8-468C-85BA-8E88249F446E}"/>
    <dgm:cxn modelId="{6B08FE72-BDF8-48AB-9F03-2C14A1492B93}" type="presOf" srcId="{5E841046-1B25-4FAD-85D7-29D4C59920FB}" destId="{4370C327-C764-42BA-8EAA-ADC107E62451}" srcOrd="0" destOrd="2" presId="urn:microsoft.com/office/officeart/2005/8/layout/vList5"/>
    <dgm:cxn modelId="{35B81454-39B5-4450-B98C-4C64C4847300}" type="presOf" srcId="{F235D9F6-42E6-488E-AFD4-5553AFC1AEB0}" destId="{4370C327-C764-42BA-8EAA-ADC107E62451}" srcOrd="0" destOrd="3" presId="urn:microsoft.com/office/officeart/2005/8/layout/vList5"/>
    <dgm:cxn modelId="{53A4338D-65F4-4B94-A7A7-858FC825305C}" type="presOf" srcId="{AF821A50-9432-4972-B971-06A99E71EC27}" destId="{4370C327-C764-42BA-8EAA-ADC107E62451}" srcOrd="0" destOrd="6" presId="urn:microsoft.com/office/officeart/2005/8/layout/vList5"/>
    <dgm:cxn modelId="{6EC2BF9A-A436-495D-9B6B-8E97B5BCB846}" type="presOf" srcId="{F3925736-FBAF-4F3E-905B-94559E66728F}" destId="{81437188-9B19-4304-BAF0-7983BBFE2C68}" srcOrd="0" destOrd="0" presId="urn:microsoft.com/office/officeart/2005/8/layout/vList5"/>
    <dgm:cxn modelId="{CC5E37A5-C29E-4B58-95AA-470997D0421F}" type="presOf" srcId="{9C8C44C2-0178-4FF1-852B-51C6429B8BA9}" destId="{4370C327-C764-42BA-8EAA-ADC107E62451}" srcOrd="0" destOrd="1" presId="urn:microsoft.com/office/officeart/2005/8/layout/vList5"/>
    <dgm:cxn modelId="{789EDEB5-7C5C-49C9-8EF0-94BA48BFEC44}" srcId="{BA9E7532-5A34-480A-AC7A-AFE50E5B8716}" destId="{5E841046-1B25-4FAD-85D7-29D4C59920FB}" srcOrd="2" destOrd="0" parTransId="{23984220-7C2A-4120-804B-F41FEBB39A0D}" sibTransId="{07B2A460-E111-4CA3-9F88-F6582C18699B}"/>
    <dgm:cxn modelId="{334006BB-7570-4040-A91D-595A854FDB21}" srcId="{BA9E7532-5A34-480A-AC7A-AFE50E5B8716}" destId="{F298AA05-9A79-40D6-AFAC-5EF211C71AB4}" srcOrd="5" destOrd="0" parTransId="{8A78B489-0097-42E1-8363-BA7F7044ABEB}" sibTransId="{6563CB90-0AD6-45F9-8EDF-528B7D273198}"/>
    <dgm:cxn modelId="{B1BC96EF-33E5-4CBE-9EB5-DDA5A555DCE1}" srcId="{F3925736-FBAF-4F3E-905B-94559E66728F}" destId="{BA9E7532-5A34-480A-AC7A-AFE50E5B8716}" srcOrd="0" destOrd="0" parTransId="{9E4FBB38-0817-4238-B026-B3BD817DDC0F}" sibTransId="{8F99FED6-1A36-443E-9B01-0C69647183DC}"/>
    <dgm:cxn modelId="{410B20F1-C23F-4D66-AF74-F778A8F0979C}" srcId="{BA9E7532-5A34-480A-AC7A-AFE50E5B8716}" destId="{F235D9F6-42E6-488E-AFD4-5553AFC1AEB0}" srcOrd="3" destOrd="0" parTransId="{50E9EA5D-AADD-480F-BA66-17D58BAB7510}" sibTransId="{3714BC5B-2B36-4B7A-9067-B7C0969BC6A3}"/>
    <dgm:cxn modelId="{4CEBA7F8-4451-4D6E-8EEF-D90C957D6A94}" srcId="{BA9E7532-5A34-480A-AC7A-AFE50E5B8716}" destId="{9C8C44C2-0178-4FF1-852B-51C6429B8BA9}" srcOrd="1" destOrd="0" parTransId="{C27B5FB3-2A0D-4DDA-AE37-BAD426355596}" sibTransId="{191FF349-F0C6-421E-B18A-9B3FC362DEEF}"/>
    <dgm:cxn modelId="{6A5106F9-4388-4AEE-AB70-588B754F15A0}" srcId="{BA9E7532-5A34-480A-AC7A-AFE50E5B8716}" destId="{AF821A50-9432-4972-B971-06A99E71EC27}" srcOrd="6" destOrd="0" parTransId="{F7C68FB3-7378-438C-90BF-B7B1D14E4B4B}" sibTransId="{8C1706CA-43C8-4001-94A3-00F025BF6527}"/>
    <dgm:cxn modelId="{B0CE0DEF-88EF-473E-B3AF-12C98E630C75}" type="presParOf" srcId="{81437188-9B19-4304-BAF0-7983BBFE2C68}" destId="{C5922D4F-5679-4A5F-A72D-00DCE91D9512}" srcOrd="0" destOrd="0" presId="urn:microsoft.com/office/officeart/2005/8/layout/vList5"/>
    <dgm:cxn modelId="{E32E734A-4030-4A13-9020-A9991D5EBD40}" type="presParOf" srcId="{C5922D4F-5679-4A5F-A72D-00DCE91D9512}" destId="{55948FDC-FA9F-437F-8878-CF36AA1D31D0}" srcOrd="0" destOrd="0" presId="urn:microsoft.com/office/officeart/2005/8/layout/vList5"/>
    <dgm:cxn modelId="{B590ED1D-3941-4C13-95BD-BAAC52F5DCE7}" type="presParOf" srcId="{C5922D4F-5679-4A5F-A72D-00DCE91D9512}" destId="{4370C327-C764-42BA-8EAA-ADC107E624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925736-FBAF-4F3E-905B-94559E66728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9E7532-5A34-480A-AC7A-AFE50E5B8716}">
      <dgm:prSet custT="1"/>
      <dgm:spPr/>
      <dgm:t>
        <a:bodyPr/>
        <a:lstStyle/>
        <a:p>
          <a:r>
            <a:rPr lang="cs-CZ" sz="4000" b="1" dirty="0"/>
            <a:t>Akce s významným turistickým potenciálem a marketingové aktivity </a:t>
          </a:r>
          <a:endParaRPr lang="en-US" sz="4000" dirty="0"/>
        </a:p>
      </dgm:t>
    </dgm:pt>
    <dgm:pt modelId="{9E4FBB38-0817-4238-B026-B3BD817DDC0F}" type="parTrans" cxnId="{B1BC96EF-33E5-4CBE-9EB5-DDA5A555DCE1}">
      <dgm:prSet/>
      <dgm:spPr/>
      <dgm:t>
        <a:bodyPr/>
        <a:lstStyle/>
        <a:p>
          <a:endParaRPr lang="en-US"/>
        </a:p>
      </dgm:t>
    </dgm:pt>
    <dgm:pt modelId="{8F99FED6-1A36-443E-9B01-0C69647183DC}" type="sibTrans" cxnId="{B1BC96EF-33E5-4CBE-9EB5-DDA5A555DCE1}">
      <dgm:prSet/>
      <dgm:spPr/>
      <dgm:t>
        <a:bodyPr/>
        <a:lstStyle/>
        <a:p>
          <a:endParaRPr lang="en-US"/>
        </a:p>
      </dgm:t>
    </dgm:pt>
    <dgm:pt modelId="{93A60F41-4D69-492C-8770-B3F72B033C38}">
      <dgm:prSet custT="1"/>
      <dgm:spPr/>
      <dgm:t>
        <a:bodyPr/>
        <a:lstStyle/>
        <a:p>
          <a:r>
            <a:rPr lang="cs-CZ" sz="1600" dirty="0"/>
            <a:t>Cílem je zvýšit atraktivitu a zviditelnění města Pardubice na regionální i nadregionální úrovni, posílit turistický potenciál kulturních a sportovních akcí a jejich propojení s životem města, podpořit růst počtu návštěvníků, přenocování a délky pobytu.</a:t>
          </a:r>
          <a:endParaRPr lang="en-US" sz="1600" dirty="0"/>
        </a:p>
      </dgm:t>
    </dgm:pt>
    <dgm:pt modelId="{D49527AE-FA09-4881-A156-80D9ECF7765F}" type="parTrans" cxnId="{A26CD545-03AE-466B-909A-5C193B0295F3}">
      <dgm:prSet/>
      <dgm:spPr/>
      <dgm:t>
        <a:bodyPr/>
        <a:lstStyle/>
        <a:p>
          <a:endParaRPr lang="en-US"/>
        </a:p>
      </dgm:t>
    </dgm:pt>
    <dgm:pt modelId="{1D9926B1-52E8-468C-85BA-8E88249F446E}" type="sibTrans" cxnId="{A26CD545-03AE-466B-909A-5C193B0295F3}">
      <dgm:prSet/>
      <dgm:spPr/>
      <dgm:t>
        <a:bodyPr/>
        <a:lstStyle/>
        <a:p>
          <a:endParaRPr lang="en-US"/>
        </a:p>
      </dgm:t>
    </dgm:pt>
    <dgm:pt modelId="{B0F90AF3-9A3A-4A2F-ACAD-016BFDE44836}">
      <dgm:prSet custT="1"/>
      <dgm:spPr/>
      <dgm:t>
        <a:bodyPr/>
        <a:lstStyle/>
        <a:p>
          <a:endParaRPr lang="en-US" sz="1600" dirty="0"/>
        </a:p>
      </dgm:t>
    </dgm:pt>
    <dgm:pt modelId="{B9382676-13D7-48F1-B068-245CB8B9A18C}" type="parTrans" cxnId="{502583A8-9197-44E5-B34C-B02DBE96028A}">
      <dgm:prSet/>
      <dgm:spPr/>
      <dgm:t>
        <a:bodyPr/>
        <a:lstStyle/>
        <a:p>
          <a:endParaRPr lang="cs-CZ"/>
        </a:p>
      </dgm:t>
    </dgm:pt>
    <dgm:pt modelId="{0AB25232-2637-43C7-A7AA-17ECB29B7F31}" type="sibTrans" cxnId="{502583A8-9197-44E5-B34C-B02DBE96028A}">
      <dgm:prSet/>
      <dgm:spPr/>
      <dgm:t>
        <a:bodyPr/>
        <a:lstStyle/>
        <a:p>
          <a:endParaRPr lang="cs-CZ"/>
        </a:p>
      </dgm:t>
    </dgm:pt>
    <dgm:pt modelId="{51E36DBD-5CE1-43E1-B73A-011C6E61AE78}">
      <dgm:prSet custT="1"/>
      <dgm:spPr/>
      <dgm:t>
        <a:bodyPr/>
        <a:lstStyle/>
        <a:p>
          <a:endParaRPr lang="en-US" sz="1600" dirty="0"/>
        </a:p>
      </dgm:t>
    </dgm:pt>
    <dgm:pt modelId="{97BA407E-46DD-4ABE-9870-B57D4810CFC1}" type="parTrans" cxnId="{52A7CA4F-F615-4E4C-8C62-6D6E4271F380}">
      <dgm:prSet/>
      <dgm:spPr/>
    </dgm:pt>
    <dgm:pt modelId="{DDBE557E-3B19-4BCE-B9E1-87A2E627093A}" type="sibTrans" cxnId="{52A7CA4F-F615-4E4C-8C62-6D6E4271F380}">
      <dgm:prSet/>
      <dgm:spPr/>
    </dgm:pt>
    <dgm:pt modelId="{F94F3E84-E2C9-4DFD-8BD5-B7B72F9EB5D0}">
      <dgm:prSet custT="1"/>
      <dgm:spPr/>
      <dgm:t>
        <a:bodyPr/>
        <a:lstStyle/>
        <a:p>
          <a:r>
            <a:rPr lang="cs-CZ" sz="1600" dirty="0"/>
            <a:t>Marketingové aktivity mohou zahrnovat tvorbu a šíření propagačních materiálů, online a </a:t>
          </a:r>
          <a:r>
            <a:rPr lang="cs-CZ" sz="1600" dirty="0" err="1"/>
            <a:t>offline</a:t>
          </a:r>
          <a:r>
            <a:rPr lang="cs-CZ" sz="1600" dirty="0"/>
            <a:t> kampaně, spolupráci s médii, tvorbu tematického obsahu a využití moderních komunikačních kanálů. Jedná se zejména o online marketing – weby, sociální sítě, cílené kampaně; tematické </a:t>
          </a:r>
          <a:r>
            <a:rPr lang="cs-CZ" sz="1600" dirty="0" err="1"/>
            <a:t>marktetingové</a:t>
          </a:r>
          <a:r>
            <a:rPr lang="cs-CZ" sz="1600" dirty="0"/>
            <a:t> kampaně, PR aktivity, mediální výstupy a společné marketingové aktivity více subjektů cestovního ruchu.</a:t>
          </a:r>
          <a:endParaRPr lang="en-US" sz="1600" dirty="0"/>
        </a:p>
      </dgm:t>
    </dgm:pt>
    <dgm:pt modelId="{A89AC0DF-0F74-41E7-9C54-45B361F10421}" type="parTrans" cxnId="{909BE363-C552-484F-89A8-66B576EF4B4E}">
      <dgm:prSet/>
      <dgm:spPr/>
    </dgm:pt>
    <dgm:pt modelId="{A216CD6A-222F-4A12-8879-A7FBF3A76A01}" type="sibTrans" cxnId="{909BE363-C552-484F-89A8-66B576EF4B4E}">
      <dgm:prSet/>
      <dgm:spPr/>
    </dgm:pt>
    <dgm:pt modelId="{BB3D2AFD-3F5C-4CC3-86F0-F616B8C4CEF1}">
      <dgm:prSet custT="1"/>
      <dgm:spPr/>
      <dgm:t>
        <a:bodyPr/>
        <a:lstStyle/>
        <a:p>
          <a:endParaRPr lang="en-US" sz="1600" dirty="0"/>
        </a:p>
      </dgm:t>
    </dgm:pt>
    <dgm:pt modelId="{040FFD62-DCD0-4D76-8201-1F97EFB34DCF}" type="parTrans" cxnId="{4E5B9236-E8D5-4610-B6C3-44B65D896DF5}">
      <dgm:prSet/>
      <dgm:spPr/>
    </dgm:pt>
    <dgm:pt modelId="{156B4E12-1E29-4DE7-8BD5-345C806C14C5}" type="sibTrans" cxnId="{4E5B9236-E8D5-4610-B6C3-44B65D896DF5}">
      <dgm:prSet/>
      <dgm:spPr/>
    </dgm:pt>
    <dgm:pt modelId="{D5AC03F9-FDC7-41CC-B26A-2D24C591894C}">
      <dgm:prSet custT="1"/>
      <dgm:spPr/>
      <dgm:t>
        <a:bodyPr/>
        <a:lstStyle/>
        <a:p>
          <a:r>
            <a:rPr lang="cs-CZ" sz="1600" dirty="0"/>
            <a:t>Maximální výše dotace 300 000 Kč. </a:t>
          </a:r>
          <a:endParaRPr lang="en-US" sz="1600" dirty="0"/>
        </a:p>
      </dgm:t>
    </dgm:pt>
    <dgm:pt modelId="{D3684511-7F48-42F0-AE8F-29FE1E862A92}" type="parTrans" cxnId="{5B74293A-DD57-4EC9-A789-8C1842C56B83}">
      <dgm:prSet/>
      <dgm:spPr/>
    </dgm:pt>
    <dgm:pt modelId="{91D16301-F192-44D5-A53D-C791ED573307}" type="sibTrans" cxnId="{5B74293A-DD57-4EC9-A789-8C1842C56B83}">
      <dgm:prSet/>
      <dgm:spPr/>
    </dgm:pt>
    <dgm:pt modelId="{81437188-9B19-4304-BAF0-7983BBFE2C68}" type="pres">
      <dgm:prSet presAssocID="{F3925736-FBAF-4F3E-905B-94559E66728F}" presName="Name0" presStyleCnt="0">
        <dgm:presLayoutVars>
          <dgm:dir/>
          <dgm:animLvl val="lvl"/>
          <dgm:resizeHandles val="exact"/>
        </dgm:presLayoutVars>
      </dgm:prSet>
      <dgm:spPr/>
    </dgm:pt>
    <dgm:pt modelId="{C5922D4F-5679-4A5F-A72D-00DCE91D9512}" type="pres">
      <dgm:prSet presAssocID="{BA9E7532-5A34-480A-AC7A-AFE50E5B8716}" presName="linNode" presStyleCnt="0"/>
      <dgm:spPr/>
    </dgm:pt>
    <dgm:pt modelId="{55948FDC-FA9F-437F-8878-CF36AA1D31D0}" type="pres">
      <dgm:prSet presAssocID="{BA9E7532-5A34-480A-AC7A-AFE50E5B871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370C327-C764-42BA-8EAA-ADC107E62451}" type="pres">
      <dgm:prSet presAssocID="{BA9E7532-5A34-480A-AC7A-AFE50E5B871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4E5B9236-E8D5-4610-B6C3-44B65D896DF5}" srcId="{BA9E7532-5A34-480A-AC7A-AFE50E5B8716}" destId="{BB3D2AFD-3F5C-4CC3-86F0-F616B8C4CEF1}" srcOrd="3" destOrd="0" parTransId="{040FFD62-DCD0-4D76-8201-1F97EFB34DCF}" sibTransId="{156B4E12-1E29-4DE7-8BD5-345C806C14C5}"/>
    <dgm:cxn modelId="{5B74293A-DD57-4EC9-A789-8C1842C56B83}" srcId="{BA9E7532-5A34-480A-AC7A-AFE50E5B8716}" destId="{D5AC03F9-FDC7-41CC-B26A-2D24C591894C}" srcOrd="4" destOrd="0" parTransId="{D3684511-7F48-42F0-AE8F-29FE1E862A92}" sibTransId="{91D16301-F192-44D5-A53D-C791ED573307}"/>
    <dgm:cxn modelId="{E5E01140-FE1B-4F02-92FC-20624DB95415}" type="presOf" srcId="{BA9E7532-5A34-480A-AC7A-AFE50E5B8716}" destId="{55948FDC-FA9F-437F-8878-CF36AA1D31D0}" srcOrd="0" destOrd="0" presId="urn:microsoft.com/office/officeart/2005/8/layout/vList5"/>
    <dgm:cxn modelId="{7F380541-28D4-4828-B8A0-27EA144A74D2}" type="presOf" srcId="{93A60F41-4D69-492C-8770-B3F72B033C38}" destId="{4370C327-C764-42BA-8EAA-ADC107E62451}" srcOrd="0" destOrd="0" presId="urn:microsoft.com/office/officeart/2005/8/layout/vList5"/>
    <dgm:cxn modelId="{70C34361-60E0-4107-8321-749FA9AB46A3}" type="presOf" srcId="{D5AC03F9-FDC7-41CC-B26A-2D24C591894C}" destId="{4370C327-C764-42BA-8EAA-ADC107E62451}" srcOrd="0" destOrd="4" presId="urn:microsoft.com/office/officeart/2005/8/layout/vList5"/>
    <dgm:cxn modelId="{909BE363-C552-484F-89A8-66B576EF4B4E}" srcId="{BA9E7532-5A34-480A-AC7A-AFE50E5B8716}" destId="{F94F3E84-E2C9-4DFD-8BD5-B7B72F9EB5D0}" srcOrd="2" destOrd="0" parTransId="{A89AC0DF-0F74-41E7-9C54-45B361F10421}" sibTransId="{A216CD6A-222F-4A12-8879-A7FBF3A76A01}"/>
    <dgm:cxn modelId="{A26CD545-03AE-466B-909A-5C193B0295F3}" srcId="{BA9E7532-5A34-480A-AC7A-AFE50E5B8716}" destId="{93A60F41-4D69-492C-8770-B3F72B033C38}" srcOrd="0" destOrd="0" parTransId="{D49527AE-FA09-4881-A156-80D9ECF7765F}" sibTransId="{1D9926B1-52E8-468C-85BA-8E88249F446E}"/>
    <dgm:cxn modelId="{1F81ED66-6511-4C54-9E08-D2B5C4D48E18}" type="presOf" srcId="{B0F90AF3-9A3A-4A2F-ACAD-016BFDE44836}" destId="{4370C327-C764-42BA-8EAA-ADC107E62451}" srcOrd="0" destOrd="5" presId="urn:microsoft.com/office/officeart/2005/8/layout/vList5"/>
    <dgm:cxn modelId="{52A7CA4F-F615-4E4C-8C62-6D6E4271F380}" srcId="{BA9E7532-5A34-480A-AC7A-AFE50E5B8716}" destId="{51E36DBD-5CE1-43E1-B73A-011C6E61AE78}" srcOrd="1" destOrd="0" parTransId="{97BA407E-46DD-4ABE-9870-B57D4810CFC1}" sibTransId="{DDBE557E-3B19-4BCE-B9E1-87A2E627093A}"/>
    <dgm:cxn modelId="{5374D554-F67F-4106-8638-2CA04393C787}" type="presOf" srcId="{51E36DBD-5CE1-43E1-B73A-011C6E61AE78}" destId="{4370C327-C764-42BA-8EAA-ADC107E62451}" srcOrd="0" destOrd="1" presId="urn:microsoft.com/office/officeart/2005/8/layout/vList5"/>
    <dgm:cxn modelId="{1006107C-29FE-4D5D-A79A-7B39E4A8C070}" type="presOf" srcId="{F94F3E84-E2C9-4DFD-8BD5-B7B72F9EB5D0}" destId="{4370C327-C764-42BA-8EAA-ADC107E62451}" srcOrd="0" destOrd="2" presId="urn:microsoft.com/office/officeart/2005/8/layout/vList5"/>
    <dgm:cxn modelId="{6EC2BF9A-A436-495D-9B6B-8E97B5BCB846}" type="presOf" srcId="{F3925736-FBAF-4F3E-905B-94559E66728F}" destId="{81437188-9B19-4304-BAF0-7983BBFE2C68}" srcOrd="0" destOrd="0" presId="urn:microsoft.com/office/officeart/2005/8/layout/vList5"/>
    <dgm:cxn modelId="{502583A8-9197-44E5-B34C-B02DBE96028A}" srcId="{BA9E7532-5A34-480A-AC7A-AFE50E5B8716}" destId="{B0F90AF3-9A3A-4A2F-ACAD-016BFDE44836}" srcOrd="5" destOrd="0" parTransId="{B9382676-13D7-48F1-B068-245CB8B9A18C}" sibTransId="{0AB25232-2637-43C7-A7AA-17ECB29B7F31}"/>
    <dgm:cxn modelId="{F971F4C2-316F-4A64-A82E-F61C395260F4}" type="presOf" srcId="{BB3D2AFD-3F5C-4CC3-86F0-F616B8C4CEF1}" destId="{4370C327-C764-42BA-8EAA-ADC107E62451}" srcOrd="0" destOrd="3" presId="urn:microsoft.com/office/officeart/2005/8/layout/vList5"/>
    <dgm:cxn modelId="{B1BC96EF-33E5-4CBE-9EB5-DDA5A555DCE1}" srcId="{F3925736-FBAF-4F3E-905B-94559E66728F}" destId="{BA9E7532-5A34-480A-AC7A-AFE50E5B8716}" srcOrd="0" destOrd="0" parTransId="{9E4FBB38-0817-4238-B026-B3BD817DDC0F}" sibTransId="{8F99FED6-1A36-443E-9B01-0C69647183DC}"/>
    <dgm:cxn modelId="{B0CE0DEF-88EF-473E-B3AF-12C98E630C75}" type="presParOf" srcId="{81437188-9B19-4304-BAF0-7983BBFE2C68}" destId="{C5922D4F-5679-4A5F-A72D-00DCE91D9512}" srcOrd="0" destOrd="0" presId="urn:microsoft.com/office/officeart/2005/8/layout/vList5"/>
    <dgm:cxn modelId="{E32E734A-4030-4A13-9020-A9991D5EBD40}" type="presParOf" srcId="{C5922D4F-5679-4A5F-A72D-00DCE91D9512}" destId="{55948FDC-FA9F-437F-8878-CF36AA1D31D0}" srcOrd="0" destOrd="0" presId="urn:microsoft.com/office/officeart/2005/8/layout/vList5"/>
    <dgm:cxn modelId="{B590ED1D-3941-4C13-95BD-BAAC52F5DCE7}" type="presParOf" srcId="{C5922D4F-5679-4A5F-A72D-00DCE91D9512}" destId="{4370C327-C764-42BA-8EAA-ADC107E624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925736-FBAF-4F3E-905B-94559E66728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9E7532-5A34-480A-AC7A-AFE50E5B8716}">
      <dgm:prSet custT="1"/>
      <dgm:spPr/>
      <dgm:t>
        <a:bodyPr/>
        <a:lstStyle/>
        <a:p>
          <a:r>
            <a:rPr lang="cs-CZ" sz="4000" b="1" dirty="0">
              <a:solidFill>
                <a:schemeClr val="tx1"/>
              </a:solidFill>
            </a:rPr>
            <a:t>NOVINKA</a:t>
          </a:r>
        </a:p>
        <a:p>
          <a:endParaRPr lang="cs-CZ" sz="1000" b="1" dirty="0"/>
        </a:p>
        <a:p>
          <a:r>
            <a:rPr lang="cs-CZ" sz="4000" b="1" dirty="0"/>
            <a:t>Audiovizuální tvorba</a:t>
          </a:r>
          <a:endParaRPr lang="en-US" sz="4000" b="1" dirty="0"/>
        </a:p>
      </dgm:t>
    </dgm:pt>
    <dgm:pt modelId="{9E4FBB38-0817-4238-B026-B3BD817DDC0F}" type="parTrans" cxnId="{B1BC96EF-33E5-4CBE-9EB5-DDA5A555DCE1}">
      <dgm:prSet/>
      <dgm:spPr/>
      <dgm:t>
        <a:bodyPr/>
        <a:lstStyle/>
        <a:p>
          <a:endParaRPr lang="en-US"/>
        </a:p>
      </dgm:t>
    </dgm:pt>
    <dgm:pt modelId="{8F99FED6-1A36-443E-9B01-0C69647183DC}" type="sibTrans" cxnId="{B1BC96EF-33E5-4CBE-9EB5-DDA5A555DCE1}">
      <dgm:prSet/>
      <dgm:spPr/>
      <dgm:t>
        <a:bodyPr/>
        <a:lstStyle/>
        <a:p>
          <a:endParaRPr lang="en-US"/>
        </a:p>
      </dgm:t>
    </dgm:pt>
    <dgm:pt modelId="{93A60F41-4D69-492C-8770-B3F72B033C38}">
      <dgm:prSet custT="1"/>
      <dgm:spPr/>
      <dgm:t>
        <a:bodyPr/>
        <a:lstStyle/>
        <a:p>
          <a:r>
            <a:rPr lang="cs-CZ" sz="1600" dirty="0"/>
            <a:t>Cílem je podpořit tvorbu a distribuci audiovizuálních děl zaměřených na kulturu, historii, sport a cestovní ruch s přímou tematickou vazbu na město Pardubice, tzn. alespoň zčásti budou realizovány na území města Pardubic.</a:t>
          </a:r>
          <a:endParaRPr lang="en-US" sz="1600" dirty="0"/>
        </a:p>
      </dgm:t>
    </dgm:pt>
    <dgm:pt modelId="{D49527AE-FA09-4881-A156-80D9ECF7765F}" type="parTrans" cxnId="{A26CD545-03AE-466B-909A-5C193B0295F3}">
      <dgm:prSet/>
      <dgm:spPr/>
      <dgm:t>
        <a:bodyPr/>
        <a:lstStyle/>
        <a:p>
          <a:endParaRPr lang="en-US"/>
        </a:p>
      </dgm:t>
    </dgm:pt>
    <dgm:pt modelId="{1D9926B1-52E8-468C-85BA-8E88249F446E}" type="sibTrans" cxnId="{A26CD545-03AE-466B-909A-5C193B0295F3}">
      <dgm:prSet/>
      <dgm:spPr/>
      <dgm:t>
        <a:bodyPr/>
        <a:lstStyle/>
        <a:p>
          <a:endParaRPr lang="en-US"/>
        </a:p>
      </dgm:t>
    </dgm:pt>
    <dgm:pt modelId="{D16E9170-61AE-468F-B330-B1D96EACFB3A}">
      <dgm:prSet custT="1"/>
      <dgm:spPr/>
      <dgm:t>
        <a:bodyPr/>
        <a:lstStyle/>
        <a:p>
          <a:endParaRPr lang="en-US" sz="1600" dirty="0"/>
        </a:p>
      </dgm:t>
    </dgm:pt>
    <dgm:pt modelId="{426B0577-9D91-4841-B712-8835ACC799A4}" type="parTrans" cxnId="{2A9EF83A-C2A4-47D7-BCEF-8177899442BA}">
      <dgm:prSet/>
      <dgm:spPr/>
      <dgm:t>
        <a:bodyPr/>
        <a:lstStyle/>
        <a:p>
          <a:endParaRPr lang="cs-CZ"/>
        </a:p>
      </dgm:t>
    </dgm:pt>
    <dgm:pt modelId="{1F626AB8-D735-4EC1-8A8F-AECCEB021C7B}" type="sibTrans" cxnId="{2A9EF83A-C2A4-47D7-BCEF-8177899442BA}">
      <dgm:prSet/>
      <dgm:spPr/>
      <dgm:t>
        <a:bodyPr/>
        <a:lstStyle/>
        <a:p>
          <a:endParaRPr lang="cs-CZ"/>
        </a:p>
      </dgm:t>
    </dgm:pt>
    <dgm:pt modelId="{76E7BA21-51CE-473B-845E-BD9027CEEFA1}">
      <dgm:prSet custT="1"/>
      <dgm:spPr/>
      <dgm:t>
        <a:bodyPr/>
        <a:lstStyle/>
        <a:p>
          <a:endParaRPr lang="en-US" sz="1600" dirty="0"/>
        </a:p>
      </dgm:t>
    </dgm:pt>
    <dgm:pt modelId="{C5025830-225B-4124-8357-5C8CF0236EE4}" type="parTrans" cxnId="{C2D959F6-DAA3-4218-B1FA-3A56D96699BA}">
      <dgm:prSet/>
      <dgm:spPr/>
      <dgm:t>
        <a:bodyPr/>
        <a:lstStyle/>
        <a:p>
          <a:endParaRPr lang="cs-CZ"/>
        </a:p>
      </dgm:t>
    </dgm:pt>
    <dgm:pt modelId="{D5909699-851B-40E7-B43F-6545E4A3CCE2}" type="sibTrans" cxnId="{C2D959F6-DAA3-4218-B1FA-3A56D96699BA}">
      <dgm:prSet/>
      <dgm:spPr/>
      <dgm:t>
        <a:bodyPr/>
        <a:lstStyle/>
        <a:p>
          <a:endParaRPr lang="cs-CZ"/>
        </a:p>
      </dgm:t>
    </dgm:pt>
    <dgm:pt modelId="{AC3AFCFC-99D2-4C1B-874E-CFCC4F11AC2D}">
      <dgm:prSet custT="1"/>
      <dgm:spPr/>
      <dgm:t>
        <a:bodyPr/>
        <a:lstStyle/>
        <a:p>
          <a:r>
            <a:rPr lang="cs-CZ" sz="1600" dirty="0"/>
            <a:t>Podporovány budou projekty zaměřené na tvorbu a distribuci hraných a dokumentárních audiovizuálních děl – filmy, seriály, epizody, audiovizuální záznamy, určené pro kina, televizní vysílání a online platformy včetně streamovacích služeb, a to s důrazem na prezentaci a propagaci města Pardubice.</a:t>
          </a:r>
          <a:endParaRPr lang="en-US" sz="1600" dirty="0"/>
        </a:p>
      </dgm:t>
    </dgm:pt>
    <dgm:pt modelId="{8C88F470-B7A9-496F-8083-7372C63C6A72}" type="parTrans" cxnId="{50C5DCF5-9BD5-4C3A-A5FB-8BE61A2BA6E5}">
      <dgm:prSet/>
      <dgm:spPr/>
      <dgm:t>
        <a:bodyPr/>
        <a:lstStyle/>
        <a:p>
          <a:endParaRPr lang="cs-CZ"/>
        </a:p>
      </dgm:t>
    </dgm:pt>
    <dgm:pt modelId="{2212DB0D-CB11-43C8-BD4E-44949CCA35A2}" type="sibTrans" cxnId="{50C5DCF5-9BD5-4C3A-A5FB-8BE61A2BA6E5}">
      <dgm:prSet/>
      <dgm:spPr/>
      <dgm:t>
        <a:bodyPr/>
        <a:lstStyle/>
        <a:p>
          <a:endParaRPr lang="cs-CZ"/>
        </a:p>
      </dgm:t>
    </dgm:pt>
    <dgm:pt modelId="{C8B1FDEF-90E2-4572-921B-5FA6D383C2A2}">
      <dgm:prSet custT="1"/>
      <dgm:spPr/>
      <dgm:t>
        <a:bodyPr/>
        <a:lstStyle/>
        <a:p>
          <a:endParaRPr lang="en-US" sz="1600" dirty="0"/>
        </a:p>
      </dgm:t>
    </dgm:pt>
    <dgm:pt modelId="{DCA781C5-6690-4B7E-96D4-EB5B67F15ED6}" type="parTrans" cxnId="{6E7AC07E-EB1C-4FF2-BB6A-452EE92C926A}">
      <dgm:prSet/>
      <dgm:spPr/>
    </dgm:pt>
    <dgm:pt modelId="{E5AA1710-AEFD-411E-AE5C-AC8B4B6710C8}" type="sibTrans" cxnId="{6E7AC07E-EB1C-4FF2-BB6A-452EE92C926A}">
      <dgm:prSet/>
      <dgm:spPr/>
    </dgm:pt>
    <dgm:pt modelId="{4E245A20-B15A-4615-A75A-859DFA1C1524}">
      <dgm:prSet custT="1"/>
      <dgm:spPr/>
      <dgm:t>
        <a:bodyPr/>
        <a:lstStyle/>
        <a:p>
          <a:r>
            <a:rPr lang="cs-CZ" sz="1600" dirty="0"/>
            <a:t>Maximální výše poskytnuté dotace 200 000 Kč. </a:t>
          </a:r>
          <a:endParaRPr lang="en-US" sz="1600" dirty="0"/>
        </a:p>
      </dgm:t>
    </dgm:pt>
    <dgm:pt modelId="{9B752672-00F6-4BE3-9D8D-9E856667D3A9}" type="parTrans" cxnId="{81290978-8D2E-4A44-90F5-B58857F7D15E}">
      <dgm:prSet/>
      <dgm:spPr/>
    </dgm:pt>
    <dgm:pt modelId="{68D1C308-CA7A-4B4C-9AAC-2E0FCBCD7907}" type="sibTrans" cxnId="{81290978-8D2E-4A44-90F5-B58857F7D15E}">
      <dgm:prSet/>
      <dgm:spPr/>
    </dgm:pt>
    <dgm:pt modelId="{81437188-9B19-4304-BAF0-7983BBFE2C68}" type="pres">
      <dgm:prSet presAssocID="{F3925736-FBAF-4F3E-905B-94559E66728F}" presName="Name0" presStyleCnt="0">
        <dgm:presLayoutVars>
          <dgm:dir/>
          <dgm:animLvl val="lvl"/>
          <dgm:resizeHandles val="exact"/>
        </dgm:presLayoutVars>
      </dgm:prSet>
      <dgm:spPr/>
    </dgm:pt>
    <dgm:pt modelId="{C5922D4F-5679-4A5F-A72D-00DCE91D9512}" type="pres">
      <dgm:prSet presAssocID="{BA9E7532-5A34-480A-AC7A-AFE50E5B8716}" presName="linNode" presStyleCnt="0"/>
      <dgm:spPr/>
    </dgm:pt>
    <dgm:pt modelId="{55948FDC-FA9F-437F-8878-CF36AA1D31D0}" type="pres">
      <dgm:prSet presAssocID="{BA9E7532-5A34-480A-AC7A-AFE50E5B871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370C327-C764-42BA-8EAA-ADC107E62451}" type="pres">
      <dgm:prSet presAssocID="{BA9E7532-5A34-480A-AC7A-AFE50E5B871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8711600-FDC7-4061-8F30-17AC072DCAA7}" type="presOf" srcId="{AC3AFCFC-99D2-4C1B-874E-CFCC4F11AC2D}" destId="{4370C327-C764-42BA-8EAA-ADC107E62451}" srcOrd="0" destOrd="2" presId="urn:microsoft.com/office/officeart/2005/8/layout/vList5"/>
    <dgm:cxn modelId="{2A9EF83A-C2A4-47D7-BCEF-8177899442BA}" srcId="{BA9E7532-5A34-480A-AC7A-AFE50E5B8716}" destId="{D16E9170-61AE-468F-B330-B1D96EACFB3A}" srcOrd="5" destOrd="0" parTransId="{426B0577-9D91-4841-B712-8835ACC799A4}" sibTransId="{1F626AB8-D735-4EC1-8A8F-AECCEB021C7B}"/>
    <dgm:cxn modelId="{E5E01140-FE1B-4F02-92FC-20624DB95415}" type="presOf" srcId="{BA9E7532-5A34-480A-AC7A-AFE50E5B8716}" destId="{55948FDC-FA9F-437F-8878-CF36AA1D31D0}" srcOrd="0" destOrd="0" presId="urn:microsoft.com/office/officeart/2005/8/layout/vList5"/>
    <dgm:cxn modelId="{7F380541-28D4-4828-B8A0-27EA144A74D2}" type="presOf" srcId="{93A60F41-4D69-492C-8770-B3F72B033C38}" destId="{4370C327-C764-42BA-8EAA-ADC107E62451}" srcOrd="0" destOrd="0" presId="urn:microsoft.com/office/officeart/2005/8/layout/vList5"/>
    <dgm:cxn modelId="{A26CD545-03AE-466B-909A-5C193B0295F3}" srcId="{BA9E7532-5A34-480A-AC7A-AFE50E5B8716}" destId="{93A60F41-4D69-492C-8770-B3F72B033C38}" srcOrd="0" destOrd="0" parTransId="{D49527AE-FA09-4881-A156-80D9ECF7765F}" sibTransId="{1D9926B1-52E8-468C-85BA-8E88249F446E}"/>
    <dgm:cxn modelId="{81290978-8D2E-4A44-90F5-B58857F7D15E}" srcId="{BA9E7532-5A34-480A-AC7A-AFE50E5B8716}" destId="{4E245A20-B15A-4615-A75A-859DFA1C1524}" srcOrd="4" destOrd="0" parTransId="{9B752672-00F6-4BE3-9D8D-9E856667D3A9}" sibTransId="{68D1C308-CA7A-4B4C-9AAC-2E0FCBCD7907}"/>
    <dgm:cxn modelId="{6E7AC07E-EB1C-4FF2-BB6A-452EE92C926A}" srcId="{BA9E7532-5A34-480A-AC7A-AFE50E5B8716}" destId="{C8B1FDEF-90E2-4572-921B-5FA6D383C2A2}" srcOrd="3" destOrd="0" parTransId="{DCA781C5-6690-4B7E-96D4-EB5B67F15ED6}" sibTransId="{E5AA1710-AEFD-411E-AE5C-AC8B4B6710C8}"/>
    <dgm:cxn modelId="{A7907297-9969-402D-90F8-1A431717F6E7}" type="presOf" srcId="{C8B1FDEF-90E2-4572-921B-5FA6D383C2A2}" destId="{4370C327-C764-42BA-8EAA-ADC107E62451}" srcOrd="0" destOrd="3" presId="urn:microsoft.com/office/officeart/2005/8/layout/vList5"/>
    <dgm:cxn modelId="{6EC2BF9A-A436-495D-9B6B-8E97B5BCB846}" type="presOf" srcId="{F3925736-FBAF-4F3E-905B-94559E66728F}" destId="{81437188-9B19-4304-BAF0-7983BBFE2C68}" srcOrd="0" destOrd="0" presId="urn:microsoft.com/office/officeart/2005/8/layout/vList5"/>
    <dgm:cxn modelId="{DB462BB0-1BFD-47A1-B585-0C447CBFF45A}" type="presOf" srcId="{4E245A20-B15A-4615-A75A-859DFA1C1524}" destId="{4370C327-C764-42BA-8EAA-ADC107E62451}" srcOrd="0" destOrd="4" presId="urn:microsoft.com/office/officeart/2005/8/layout/vList5"/>
    <dgm:cxn modelId="{5650D3C3-BE64-4803-8C87-9870F834ED70}" type="presOf" srcId="{D16E9170-61AE-468F-B330-B1D96EACFB3A}" destId="{4370C327-C764-42BA-8EAA-ADC107E62451}" srcOrd="0" destOrd="5" presId="urn:microsoft.com/office/officeart/2005/8/layout/vList5"/>
    <dgm:cxn modelId="{331C46CC-C110-4D0B-8173-DBE64FCE4C73}" type="presOf" srcId="{76E7BA21-51CE-473B-845E-BD9027CEEFA1}" destId="{4370C327-C764-42BA-8EAA-ADC107E62451}" srcOrd="0" destOrd="1" presId="urn:microsoft.com/office/officeart/2005/8/layout/vList5"/>
    <dgm:cxn modelId="{B1BC96EF-33E5-4CBE-9EB5-DDA5A555DCE1}" srcId="{F3925736-FBAF-4F3E-905B-94559E66728F}" destId="{BA9E7532-5A34-480A-AC7A-AFE50E5B8716}" srcOrd="0" destOrd="0" parTransId="{9E4FBB38-0817-4238-B026-B3BD817DDC0F}" sibTransId="{8F99FED6-1A36-443E-9B01-0C69647183DC}"/>
    <dgm:cxn modelId="{50C5DCF5-9BD5-4C3A-A5FB-8BE61A2BA6E5}" srcId="{BA9E7532-5A34-480A-AC7A-AFE50E5B8716}" destId="{AC3AFCFC-99D2-4C1B-874E-CFCC4F11AC2D}" srcOrd="2" destOrd="0" parTransId="{8C88F470-B7A9-496F-8083-7372C63C6A72}" sibTransId="{2212DB0D-CB11-43C8-BD4E-44949CCA35A2}"/>
    <dgm:cxn modelId="{C2D959F6-DAA3-4218-B1FA-3A56D96699BA}" srcId="{BA9E7532-5A34-480A-AC7A-AFE50E5B8716}" destId="{76E7BA21-51CE-473B-845E-BD9027CEEFA1}" srcOrd="1" destOrd="0" parTransId="{C5025830-225B-4124-8357-5C8CF0236EE4}" sibTransId="{D5909699-851B-40E7-B43F-6545E4A3CCE2}"/>
    <dgm:cxn modelId="{B0CE0DEF-88EF-473E-B3AF-12C98E630C75}" type="presParOf" srcId="{81437188-9B19-4304-BAF0-7983BBFE2C68}" destId="{C5922D4F-5679-4A5F-A72D-00DCE91D9512}" srcOrd="0" destOrd="0" presId="urn:microsoft.com/office/officeart/2005/8/layout/vList5"/>
    <dgm:cxn modelId="{E32E734A-4030-4A13-9020-A9991D5EBD40}" type="presParOf" srcId="{C5922D4F-5679-4A5F-A72D-00DCE91D9512}" destId="{55948FDC-FA9F-437F-8878-CF36AA1D31D0}" srcOrd="0" destOrd="0" presId="urn:microsoft.com/office/officeart/2005/8/layout/vList5"/>
    <dgm:cxn modelId="{B590ED1D-3941-4C13-95BD-BAAC52F5DCE7}" type="presParOf" srcId="{C5922D4F-5679-4A5F-A72D-00DCE91D9512}" destId="{4370C327-C764-42BA-8EAA-ADC107E624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5FD485-2E08-4A71-926B-725A3477B8E2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3053D4-0936-4A0A-91E5-B04B88BE4E0E}">
      <dgm:prSet custT="1"/>
      <dgm:spPr/>
      <dgm:t>
        <a:bodyPr/>
        <a:lstStyle/>
        <a:p>
          <a:r>
            <a:rPr lang="cs-CZ" sz="1800" b="1" dirty="0"/>
            <a:t>Návod k vyplnění elektronické žádosti o poskytnutí </a:t>
          </a:r>
        </a:p>
        <a:p>
          <a:r>
            <a:rPr lang="cs-CZ" sz="1800" b="0" dirty="0"/>
            <a:t>https://pardubice.eu/dotace</a:t>
          </a:r>
          <a:endParaRPr lang="cs-CZ" sz="1100" b="0" dirty="0"/>
        </a:p>
        <a:p>
          <a:endParaRPr lang="cs-CZ" sz="1100" b="1" dirty="0"/>
        </a:p>
        <a:p>
          <a:endParaRPr lang="en-US" sz="1100" dirty="0"/>
        </a:p>
      </dgm:t>
    </dgm:pt>
    <dgm:pt modelId="{6F77E9EB-F3A3-4E15-9D1D-A0496E1C23D8}" type="parTrans" cxnId="{6708C5B6-5A1D-4195-B75F-03499BD63B2E}">
      <dgm:prSet/>
      <dgm:spPr/>
      <dgm:t>
        <a:bodyPr/>
        <a:lstStyle/>
        <a:p>
          <a:endParaRPr lang="en-US"/>
        </a:p>
      </dgm:t>
    </dgm:pt>
    <dgm:pt modelId="{BD580048-7787-47C4-83A0-F47DC805F697}" type="sibTrans" cxnId="{6708C5B6-5A1D-4195-B75F-03499BD63B2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C0094FC-1789-4D55-B183-6767EBA22C4F}">
      <dgm:prSet custT="1"/>
      <dgm:spPr/>
      <dgm:t>
        <a:bodyPr/>
        <a:lstStyle/>
        <a:p>
          <a:r>
            <a:rPr lang="cs-CZ" sz="1800" b="1" dirty="0"/>
            <a:t>Vstup do Portálu občana</a:t>
          </a:r>
        </a:p>
        <a:p>
          <a:r>
            <a:rPr lang="cs-CZ" sz="1600" b="0" dirty="0"/>
            <a:t>D</a:t>
          </a:r>
          <a:r>
            <a:rPr lang="en-US" sz="1600" b="0" dirty="0" err="1"/>
            <a:t>atová</a:t>
          </a:r>
          <a:r>
            <a:rPr lang="en-US" sz="1600" b="0" dirty="0"/>
            <a:t> </a:t>
          </a:r>
          <a:r>
            <a:rPr lang="en-US" sz="1600" b="0" dirty="0" err="1"/>
            <a:t>schránka</a:t>
          </a:r>
          <a:r>
            <a:rPr lang="en-US" sz="1600" b="0" dirty="0"/>
            <a:t>, </a:t>
          </a:r>
          <a:r>
            <a:rPr lang="en-US" sz="1600" b="0" dirty="0" err="1"/>
            <a:t>identita</a:t>
          </a:r>
          <a:r>
            <a:rPr lang="en-US" sz="1600" b="0" dirty="0"/>
            <a:t> </a:t>
          </a:r>
          <a:r>
            <a:rPr lang="en-US" sz="1600" b="0" dirty="0" err="1"/>
            <a:t>občana</a:t>
          </a:r>
          <a:r>
            <a:rPr lang="en-US" sz="1600" b="0" dirty="0"/>
            <a:t>, email </a:t>
          </a:r>
          <a:r>
            <a:rPr lang="en-US" sz="1600" b="0" dirty="0" err="1"/>
            <a:t>žadatele</a:t>
          </a:r>
          <a:r>
            <a:rPr lang="en-US" sz="1600" b="0" dirty="0"/>
            <a:t>. V </a:t>
          </a:r>
          <a:r>
            <a:rPr lang="en-US" sz="1600" b="0" dirty="0" err="1"/>
            <a:t>případě</a:t>
          </a:r>
          <a:r>
            <a:rPr lang="en-US" sz="1600" b="0" dirty="0"/>
            <a:t> </a:t>
          </a:r>
          <a:r>
            <a:rPr lang="en-US" sz="1600" b="0" dirty="0" err="1"/>
            <a:t>potřeby</a:t>
          </a:r>
          <a:r>
            <a:rPr lang="en-US" sz="1600" b="0" dirty="0"/>
            <a:t> </a:t>
          </a:r>
          <a:r>
            <a:rPr lang="en-US" sz="1600" b="0" dirty="0" err="1"/>
            <a:t>využijte</a:t>
          </a:r>
          <a:r>
            <a:rPr lang="en-US" sz="1600" b="0" dirty="0"/>
            <a:t> „</a:t>
          </a:r>
          <a:r>
            <a:rPr lang="en-US" sz="1600" b="0" dirty="0" err="1"/>
            <a:t>Zapomenuté</a:t>
          </a:r>
          <a:r>
            <a:rPr lang="en-US" sz="1600" b="0" dirty="0"/>
            <a:t> </a:t>
          </a:r>
          <a:r>
            <a:rPr lang="en-US" sz="1600" b="0" dirty="0" err="1"/>
            <a:t>heslo</a:t>
          </a:r>
          <a:r>
            <a:rPr lang="en-US" sz="1600" dirty="0"/>
            <a:t>“.</a:t>
          </a:r>
        </a:p>
      </dgm:t>
    </dgm:pt>
    <dgm:pt modelId="{A7A6B48B-72CB-42EA-9566-E5F91ECC5B0A}" type="parTrans" cxnId="{599FE9B3-7AD2-4F99-B49A-BCD24E5F4410}">
      <dgm:prSet/>
      <dgm:spPr/>
      <dgm:t>
        <a:bodyPr/>
        <a:lstStyle/>
        <a:p>
          <a:endParaRPr lang="en-US"/>
        </a:p>
      </dgm:t>
    </dgm:pt>
    <dgm:pt modelId="{C19C5BDF-1A1B-458F-B258-4FB1C454DC7A}" type="sibTrans" cxnId="{599FE9B3-7AD2-4F99-B49A-BCD24E5F441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74B0AA3-A681-41BB-9E33-59CFC9BD612A}">
      <dgm:prSet custT="1"/>
      <dgm:spPr/>
      <dgm:t>
        <a:bodyPr/>
        <a:lstStyle/>
        <a:p>
          <a:r>
            <a:rPr lang="en-US" sz="1800" b="1" dirty="0" err="1"/>
            <a:t>Nepoužívejte</a:t>
          </a:r>
          <a:r>
            <a:rPr lang="en-US" sz="1800" b="1" dirty="0"/>
            <a:t> </a:t>
          </a:r>
          <a:r>
            <a:rPr lang="en-US" sz="1800" b="1" dirty="0" err="1"/>
            <a:t>rozpracované</a:t>
          </a:r>
          <a:r>
            <a:rPr lang="en-US" sz="1800" b="1" dirty="0"/>
            <a:t> </a:t>
          </a:r>
          <a:r>
            <a:rPr lang="en-US" sz="1800" b="1" dirty="0" err="1"/>
            <a:t>formuláře</a:t>
          </a:r>
          <a:r>
            <a:rPr lang="en-US" sz="1800" b="1" dirty="0"/>
            <a:t> z </a:t>
          </a:r>
          <a:r>
            <a:rPr lang="en-US" sz="1800" b="1" dirty="0" err="1"/>
            <a:t>minulých</a:t>
          </a:r>
          <a:r>
            <a:rPr lang="en-US" sz="1800" b="1" dirty="0"/>
            <a:t> let k </a:t>
          </a:r>
          <a:r>
            <a:rPr lang="en-US" sz="1800" b="1" dirty="0" err="1"/>
            <a:t>novému</a:t>
          </a:r>
          <a:r>
            <a:rPr lang="en-US" sz="1800" b="1" dirty="0"/>
            <a:t> </a:t>
          </a:r>
          <a:r>
            <a:rPr lang="en-US" sz="1800" b="1" dirty="0" err="1"/>
            <a:t>podání</a:t>
          </a:r>
          <a:r>
            <a:rPr lang="en-US" sz="1800" dirty="0"/>
            <a:t>.  </a:t>
          </a:r>
          <a:endParaRPr lang="cs-CZ" sz="1800" dirty="0"/>
        </a:p>
        <a:p>
          <a:r>
            <a:rPr lang="en-US" sz="1600" b="0" dirty="0" err="1"/>
            <a:t>Formuláře</a:t>
          </a:r>
          <a:r>
            <a:rPr lang="en-US" sz="1600" b="0" dirty="0"/>
            <a:t> </a:t>
          </a:r>
          <a:r>
            <a:rPr lang="en-US" sz="1600" b="0" dirty="0" err="1"/>
            <a:t>příloh</a:t>
          </a:r>
          <a:r>
            <a:rPr lang="en-US" sz="1600" b="0" dirty="0"/>
            <a:t> je </a:t>
          </a:r>
          <a:r>
            <a:rPr lang="en-US" sz="1600" b="0" dirty="0" err="1"/>
            <a:t>nutné</a:t>
          </a:r>
          <a:r>
            <a:rPr lang="en-US" sz="1600" b="0" dirty="0"/>
            <a:t> </a:t>
          </a:r>
          <a:r>
            <a:rPr lang="en-US" sz="1600" b="0" dirty="0" err="1"/>
            <a:t>uložit</a:t>
          </a:r>
          <a:r>
            <a:rPr lang="en-US" sz="1600" b="0" dirty="0"/>
            <a:t> do PC a </a:t>
          </a:r>
          <a:r>
            <a:rPr lang="en-US" sz="1600" b="0" dirty="0" err="1"/>
            <a:t>poté</a:t>
          </a:r>
          <a:r>
            <a:rPr lang="en-US" sz="1600" b="0" dirty="0"/>
            <a:t> </a:t>
          </a:r>
          <a:r>
            <a:rPr lang="en-US" sz="1600" b="0" dirty="0" err="1"/>
            <a:t>nahrát</a:t>
          </a:r>
          <a:r>
            <a:rPr lang="en-US" sz="1600" b="0" dirty="0"/>
            <a:t> do </a:t>
          </a:r>
          <a:r>
            <a:rPr lang="en-US" sz="1600" b="0" dirty="0" err="1"/>
            <a:t>seznamu</a:t>
          </a:r>
          <a:r>
            <a:rPr lang="en-US" sz="1600" b="0" dirty="0"/>
            <a:t> </a:t>
          </a:r>
          <a:r>
            <a:rPr lang="en-US" sz="1600" b="0" dirty="0" err="1"/>
            <a:t>příloh</a:t>
          </a:r>
          <a:r>
            <a:rPr lang="en-US" sz="1400" b="0" dirty="0"/>
            <a:t>.</a:t>
          </a:r>
        </a:p>
      </dgm:t>
    </dgm:pt>
    <dgm:pt modelId="{1D1905F8-D291-4580-94C3-BC0BD71ED1B1}" type="parTrans" cxnId="{77F81C8C-0F95-4362-9F86-9BBA7923CE81}">
      <dgm:prSet/>
      <dgm:spPr/>
      <dgm:t>
        <a:bodyPr/>
        <a:lstStyle/>
        <a:p>
          <a:endParaRPr lang="en-US"/>
        </a:p>
      </dgm:t>
    </dgm:pt>
    <dgm:pt modelId="{F436F030-A11C-46BB-AC2C-883BEFA62AA1}" type="sibTrans" cxnId="{77F81C8C-0F95-4362-9F86-9BBA7923CE8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415A092-71C5-4C8D-ABEE-81A374DD0E42}" type="pres">
      <dgm:prSet presAssocID="{ED5FD485-2E08-4A71-926B-725A3477B8E2}" presName="linearFlow" presStyleCnt="0">
        <dgm:presLayoutVars>
          <dgm:dir/>
          <dgm:animLvl val="lvl"/>
          <dgm:resizeHandles val="exact"/>
        </dgm:presLayoutVars>
      </dgm:prSet>
      <dgm:spPr/>
    </dgm:pt>
    <dgm:pt modelId="{E21F71E9-4F98-4720-9150-2EFF335F5B6C}" type="pres">
      <dgm:prSet presAssocID="{1C3053D4-0936-4A0A-91E5-B04B88BE4E0E}" presName="compositeNode" presStyleCnt="0"/>
      <dgm:spPr/>
    </dgm:pt>
    <dgm:pt modelId="{FC99E059-52CB-4C04-83CF-05755EE28E54}" type="pres">
      <dgm:prSet presAssocID="{1C3053D4-0936-4A0A-91E5-B04B88BE4E0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E2180B-C744-4367-BC34-5F1B2F347A25}" type="pres">
      <dgm:prSet presAssocID="{1C3053D4-0936-4A0A-91E5-B04B88BE4E0E}" presName="parSh" presStyleCnt="0"/>
      <dgm:spPr/>
    </dgm:pt>
    <dgm:pt modelId="{C87B6D07-5D6C-46F7-AD38-7152D7926FC4}" type="pres">
      <dgm:prSet presAssocID="{1C3053D4-0936-4A0A-91E5-B04B88BE4E0E}" presName="lineNode" presStyleLbl="alignAccFollowNode1" presStyleIdx="0" presStyleCnt="9"/>
      <dgm:spPr/>
    </dgm:pt>
    <dgm:pt modelId="{886FBBB3-9AF8-486E-8C27-3F4B2BC724C6}" type="pres">
      <dgm:prSet presAssocID="{1C3053D4-0936-4A0A-91E5-B04B88BE4E0E}" presName="lineArrowNode" presStyleLbl="alignAccFollowNode1" presStyleIdx="1" presStyleCnt="9"/>
      <dgm:spPr/>
    </dgm:pt>
    <dgm:pt modelId="{0B16625A-A981-4559-B259-70DFABB75557}" type="pres">
      <dgm:prSet presAssocID="{BD580048-7787-47C4-83A0-F47DC805F697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01ED0EBA-8203-4FD7-A626-9CBDA71A2DF1}" type="pres">
      <dgm:prSet presAssocID="{BD580048-7787-47C4-83A0-F47DC805F697}" presName="spacerBetweenCircleAndCallout" presStyleCnt="0">
        <dgm:presLayoutVars/>
      </dgm:prSet>
      <dgm:spPr/>
    </dgm:pt>
    <dgm:pt modelId="{2B9DAD08-E21B-4A4D-8678-E13D2F5129D7}" type="pres">
      <dgm:prSet presAssocID="{1C3053D4-0936-4A0A-91E5-B04B88BE4E0E}" presName="nodeText" presStyleLbl="alignAccFollowNode1" presStyleIdx="2" presStyleCnt="9">
        <dgm:presLayoutVars>
          <dgm:bulletEnabled val="1"/>
        </dgm:presLayoutVars>
      </dgm:prSet>
      <dgm:spPr/>
    </dgm:pt>
    <dgm:pt modelId="{542FEA36-3252-4312-BE3A-9A0BDA6813C3}" type="pres">
      <dgm:prSet presAssocID="{BD580048-7787-47C4-83A0-F47DC805F697}" presName="sibTransComposite" presStyleCnt="0"/>
      <dgm:spPr/>
    </dgm:pt>
    <dgm:pt modelId="{7E4D535A-547C-4AF7-A4A7-C7B1A4AFAF33}" type="pres">
      <dgm:prSet presAssocID="{0C0094FC-1789-4D55-B183-6767EBA22C4F}" presName="compositeNode" presStyleCnt="0"/>
      <dgm:spPr/>
    </dgm:pt>
    <dgm:pt modelId="{37A21920-91F9-4274-B06B-3E1694DCCFA0}" type="pres">
      <dgm:prSet presAssocID="{0C0094FC-1789-4D55-B183-6767EBA22C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0BD228B-A4C7-445F-A435-EF3F189622ED}" type="pres">
      <dgm:prSet presAssocID="{0C0094FC-1789-4D55-B183-6767EBA22C4F}" presName="parSh" presStyleCnt="0"/>
      <dgm:spPr/>
    </dgm:pt>
    <dgm:pt modelId="{2F537472-B019-4382-9EF4-CA19D17FEA55}" type="pres">
      <dgm:prSet presAssocID="{0C0094FC-1789-4D55-B183-6767EBA22C4F}" presName="lineNode" presStyleLbl="alignAccFollowNode1" presStyleIdx="3" presStyleCnt="9"/>
      <dgm:spPr/>
    </dgm:pt>
    <dgm:pt modelId="{F615DD96-36FE-4AC5-94F2-4ABC4D9512DA}" type="pres">
      <dgm:prSet presAssocID="{0C0094FC-1789-4D55-B183-6767EBA22C4F}" presName="lineArrowNode" presStyleLbl="alignAccFollowNode1" presStyleIdx="4" presStyleCnt="9"/>
      <dgm:spPr/>
    </dgm:pt>
    <dgm:pt modelId="{36037AC8-D809-4E61-A0F9-5799AB893EA3}" type="pres">
      <dgm:prSet presAssocID="{C19C5BDF-1A1B-458F-B258-4FB1C454DC7A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155CB55A-5952-44EB-99BA-F0FB24E8B310}" type="pres">
      <dgm:prSet presAssocID="{C19C5BDF-1A1B-458F-B258-4FB1C454DC7A}" presName="spacerBetweenCircleAndCallout" presStyleCnt="0">
        <dgm:presLayoutVars/>
      </dgm:prSet>
      <dgm:spPr/>
    </dgm:pt>
    <dgm:pt modelId="{30B72A16-42DD-4B4B-92E0-73932866583A}" type="pres">
      <dgm:prSet presAssocID="{0C0094FC-1789-4D55-B183-6767EBA22C4F}" presName="nodeText" presStyleLbl="alignAccFollowNode1" presStyleIdx="5" presStyleCnt="9">
        <dgm:presLayoutVars>
          <dgm:bulletEnabled val="1"/>
        </dgm:presLayoutVars>
      </dgm:prSet>
      <dgm:spPr/>
    </dgm:pt>
    <dgm:pt modelId="{2181B692-EE2A-4169-B728-4891DF54ECB5}" type="pres">
      <dgm:prSet presAssocID="{C19C5BDF-1A1B-458F-B258-4FB1C454DC7A}" presName="sibTransComposite" presStyleCnt="0"/>
      <dgm:spPr/>
    </dgm:pt>
    <dgm:pt modelId="{C7D2CD3C-CB12-4C15-9833-F14F79F4EBED}" type="pres">
      <dgm:prSet presAssocID="{974B0AA3-A681-41BB-9E33-59CFC9BD612A}" presName="compositeNode" presStyleCnt="0"/>
      <dgm:spPr/>
    </dgm:pt>
    <dgm:pt modelId="{5B316BBE-1AA7-4F76-A0BB-B33C1F4FBB29}" type="pres">
      <dgm:prSet presAssocID="{974B0AA3-A681-41BB-9E33-59CFC9BD612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26F3A85-2F30-47AF-8F28-7F0B895FEDFA}" type="pres">
      <dgm:prSet presAssocID="{974B0AA3-A681-41BB-9E33-59CFC9BD612A}" presName="parSh" presStyleCnt="0"/>
      <dgm:spPr/>
    </dgm:pt>
    <dgm:pt modelId="{BA7D3884-63A7-4300-81FB-3761F42DC243}" type="pres">
      <dgm:prSet presAssocID="{974B0AA3-A681-41BB-9E33-59CFC9BD612A}" presName="lineNode" presStyleLbl="alignAccFollowNode1" presStyleIdx="6" presStyleCnt="9"/>
      <dgm:spPr/>
    </dgm:pt>
    <dgm:pt modelId="{C803FB4A-A7FA-42BD-BFBF-CB3EF06601FA}" type="pres">
      <dgm:prSet presAssocID="{974B0AA3-A681-41BB-9E33-59CFC9BD612A}" presName="lineArrowNode" presStyleLbl="alignAccFollowNode1" presStyleIdx="7" presStyleCnt="9"/>
      <dgm:spPr/>
    </dgm:pt>
    <dgm:pt modelId="{C30C967A-5977-43D9-8315-5B3FAB3853BB}" type="pres">
      <dgm:prSet presAssocID="{F436F030-A11C-46BB-AC2C-883BEFA62AA1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F8B07F1E-E467-4C56-804A-A61A477894FE}" type="pres">
      <dgm:prSet presAssocID="{F436F030-A11C-46BB-AC2C-883BEFA62AA1}" presName="spacerBetweenCircleAndCallout" presStyleCnt="0">
        <dgm:presLayoutVars/>
      </dgm:prSet>
      <dgm:spPr/>
    </dgm:pt>
    <dgm:pt modelId="{B9924724-E10A-4997-9FE1-6BD4F8D6E6A4}" type="pres">
      <dgm:prSet presAssocID="{974B0AA3-A681-41BB-9E33-59CFC9BD612A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AE9BD919-9627-40A8-B418-FCFBF6ADAFC1}" type="presOf" srcId="{974B0AA3-A681-41BB-9E33-59CFC9BD612A}" destId="{B9924724-E10A-4997-9FE1-6BD4F8D6E6A4}" srcOrd="0" destOrd="0" presId="urn:microsoft.com/office/officeart/2016/7/layout/LinearArrowProcessNumbered"/>
    <dgm:cxn modelId="{A8AA9B26-E3AA-483D-8A8C-8E1037B937A1}" type="presOf" srcId="{ED5FD485-2E08-4A71-926B-725A3477B8E2}" destId="{A415A092-71C5-4C8D-ABEE-81A374DD0E42}" srcOrd="0" destOrd="0" presId="urn:microsoft.com/office/officeart/2016/7/layout/LinearArrowProcessNumbered"/>
    <dgm:cxn modelId="{06A73178-BC19-46C4-99CE-46769FF2B323}" type="presOf" srcId="{C19C5BDF-1A1B-458F-B258-4FB1C454DC7A}" destId="{36037AC8-D809-4E61-A0F9-5799AB893EA3}" srcOrd="0" destOrd="0" presId="urn:microsoft.com/office/officeart/2016/7/layout/LinearArrowProcessNumbered"/>
    <dgm:cxn modelId="{3955A65A-07B6-4311-AEBD-D0416F82D0D6}" type="presOf" srcId="{BD580048-7787-47C4-83A0-F47DC805F697}" destId="{0B16625A-A981-4559-B259-70DFABB75557}" srcOrd="0" destOrd="0" presId="urn:microsoft.com/office/officeart/2016/7/layout/LinearArrowProcessNumbered"/>
    <dgm:cxn modelId="{77F81C8C-0F95-4362-9F86-9BBA7923CE81}" srcId="{ED5FD485-2E08-4A71-926B-725A3477B8E2}" destId="{974B0AA3-A681-41BB-9E33-59CFC9BD612A}" srcOrd="2" destOrd="0" parTransId="{1D1905F8-D291-4580-94C3-BC0BD71ED1B1}" sibTransId="{F436F030-A11C-46BB-AC2C-883BEFA62AA1}"/>
    <dgm:cxn modelId="{599FE9B3-7AD2-4F99-B49A-BCD24E5F4410}" srcId="{ED5FD485-2E08-4A71-926B-725A3477B8E2}" destId="{0C0094FC-1789-4D55-B183-6767EBA22C4F}" srcOrd="1" destOrd="0" parTransId="{A7A6B48B-72CB-42EA-9566-E5F91ECC5B0A}" sibTransId="{C19C5BDF-1A1B-458F-B258-4FB1C454DC7A}"/>
    <dgm:cxn modelId="{6708C5B6-5A1D-4195-B75F-03499BD63B2E}" srcId="{ED5FD485-2E08-4A71-926B-725A3477B8E2}" destId="{1C3053D4-0936-4A0A-91E5-B04B88BE4E0E}" srcOrd="0" destOrd="0" parTransId="{6F77E9EB-F3A3-4E15-9D1D-A0496E1C23D8}" sibTransId="{BD580048-7787-47C4-83A0-F47DC805F697}"/>
    <dgm:cxn modelId="{C77906CF-EF10-449F-A6B5-F14D60EC7E0C}" type="presOf" srcId="{0C0094FC-1789-4D55-B183-6767EBA22C4F}" destId="{30B72A16-42DD-4B4B-92E0-73932866583A}" srcOrd="0" destOrd="0" presId="urn:microsoft.com/office/officeart/2016/7/layout/LinearArrowProcessNumbered"/>
    <dgm:cxn modelId="{6C776DD8-C002-45FF-90AE-98DAA6CF82F1}" type="presOf" srcId="{F436F030-A11C-46BB-AC2C-883BEFA62AA1}" destId="{C30C967A-5977-43D9-8315-5B3FAB3853BB}" srcOrd="0" destOrd="0" presId="urn:microsoft.com/office/officeart/2016/7/layout/LinearArrowProcessNumbered"/>
    <dgm:cxn modelId="{25159EDA-2D63-42A7-9D04-0CD47A8C5BCE}" type="presOf" srcId="{1C3053D4-0936-4A0A-91E5-B04B88BE4E0E}" destId="{2B9DAD08-E21B-4A4D-8678-E13D2F5129D7}" srcOrd="0" destOrd="0" presId="urn:microsoft.com/office/officeart/2016/7/layout/LinearArrowProcessNumbered"/>
    <dgm:cxn modelId="{7F7BEFAF-A606-4761-96EB-065F19E86808}" type="presParOf" srcId="{A415A092-71C5-4C8D-ABEE-81A374DD0E42}" destId="{E21F71E9-4F98-4720-9150-2EFF335F5B6C}" srcOrd="0" destOrd="0" presId="urn:microsoft.com/office/officeart/2016/7/layout/LinearArrowProcessNumbered"/>
    <dgm:cxn modelId="{9A2DE9D8-9743-4E2F-9628-DE0AE15B990E}" type="presParOf" srcId="{E21F71E9-4F98-4720-9150-2EFF335F5B6C}" destId="{FC99E059-52CB-4C04-83CF-05755EE28E54}" srcOrd="0" destOrd="0" presId="urn:microsoft.com/office/officeart/2016/7/layout/LinearArrowProcessNumbered"/>
    <dgm:cxn modelId="{0DFE6119-5648-42D3-8A76-F7D26FCA60BD}" type="presParOf" srcId="{E21F71E9-4F98-4720-9150-2EFF335F5B6C}" destId="{50E2180B-C744-4367-BC34-5F1B2F347A25}" srcOrd="1" destOrd="0" presId="urn:microsoft.com/office/officeart/2016/7/layout/LinearArrowProcessNumbered"/>
    <dgm:cxn modelId="{665F42EC-AAE0-43DB-9ED2-862B79F6B01E}" type="presParOf" srcId="{50E2180B-C744-4367-BC34-5F1B2F347A25}" destId="{C87B6D07-5D6C-46F7-AD38-7152D7926FC4}" srcOrd="0" destOrd="0" presId="urn:microsoft.com/office/officeart/2016/7/layout/LinearArrowProcessNumbered"/>
    <dgm:cxn modelId="{B9EEEED7-2C60-4B01-BCC8-918C5DD4D9F5}" type="presParOf" srcId="{50E2180B-C744-4367-BC34-5F1B2F347A25}" destId="{886FBBB3-9AF8-486E-8C27-3F4B2BC724C6}" srcOrd="1" destOrd="0" presId="urn:microsoft.com/office/officeart/2016/7/layout/LinearArrowProcessNumbered"/>
    <dgm:cxn modelId="{513BD432-E51F-49D1-8D63-3691494A0225}" type="presParOf" srcId="{50E2180B-C744-4367-BC34-5F1B2F347A25}" destId="{0B16625A-A981-4559-B259-70DFABB75557}" srcOrd="2" destOrd="0" presId="urn:microsoft.com/office/officeart/2016/7/layout/LinearArrowProcessNumbered"/>
    <dgm:cxn modelId="{31E5412D-85EC-45DB-A0CE-53AC8FC1A6E7}" type="presParOf" srcId="{50E2180B-C744-4367-BC34-5F1B2F347A25}" destId="{01ED0EBA-8203-4FD7-A626-9CBDA71A2DF1}" srcOrd="3" destOrd="0" presId="urn:microsoft.com/office/officeart/2016/7/layout/LinearArrowProcessNumbered"/>
    <dgm:cxn modelId="{D7E0A0CB-715C-479F-AB12-14AF99C5A676}" type="presParOf" srcId="{E21F71E9-4F98-4720-9150-2EFF335F5B6C}" destId="{2B9DAD08-E21B-4A4D-8678-E13D2F5129D7}" srcOrd="2" destOrd="0" presId="urn:microsoft.com/office/officeart/2016/7/layout/LinearArrowProcessNumbered"/>
    <dgm:cxn modelId="{DDDD3B3B-80D1-4873-81E4-0ADDB422F550}" type="presParOf" srcId="{A415A092-71C5-4C8D-ABEE-81A374DD0E42}" destId="{542FEA36-3252-4312-BE3A-9A0BDA6813C3}" srcOrd="1" destOrd="0" presId="urn:microsoft.com/office/officeart/2016/7/layout/LinearArrowProcessNumbered"/>
    <dgm:cxn modelId="{CBFF2FC6-838E-45B9-9DAC-E7F02F1DBD79}" type="presParOf" srcId="{A415A092-71C5-4C8D-ABEE-81A374DD0E42}" destId="{7E4D535A-547C-4AF7-A4A7-C7B1A4AFAF33}" srcOrd="2" destOrd="0" presId="urn:microsoft.com/office/officeart/2016/7/layout/LinearArrowProcessNumbered"/>
    <dgm:cxn modelId="{2D63F3A5-1DB5-4A02-BE84-34F0FC56EFF2}" type="presParOf" srcId="{7E4D535A-547C-4AF7-A4A7-C7B1A4AFAF33}" destId="{37A21920-91F9-4274-B06B-3E1694DCCFA0}" srcOrd="0" destOrd="0" presId="urn:microsoft.com/office/officeart/2016/7/layout/LinearArrowProcessNumbered"/>
    <dgm:cxn modelId="{5753B823-EDC0-43B9-A7AB-071CC60FABA9}" type="presParOf" srcId="{7E4D535A-547C-4AF7-A4A7-C7B1A4AFAF33}" destId="{30BD228B-A4C7-445F-A435-EF3F189622ED}" srcOrd="1" destOrd="0" presId="urn:microsoft.com/office/officeart/2016/7/layout/LinearArrowProcessNumbered"/>
    <dgm:cxn modelId="{54BCED55-851F-4D81-B8B2-9C787205A73D}" type="presParOf" srcId="{30BD228B-A4C7-445F-A435-EF3F189622ED}" destId="{2F537472-B019-4382-9EF4-CA19D17FEA55}" srcOrd="0" destOrd="0" presId="urn:microsoft.com/office/officeart/2016/7/layout/LinearArrowProcessNumbered"/>
    <dgm:cxn modelId="{A0D5E528-9A3E-4437-B43B-0E719F4B4C91}" type="presParOf" srcId="{30BD228B-A4C7-445F-A435-EF3F189622ED}" destId="{F615DD96-36FE-4AC5-94F2-4ABC4D9512DA}" srcOrd="1" destOrd="0" presId="urn:microsoft.com/office/officeart/2016/7/layout/LinearArrowProcessNumbered"/>
    <dgm:cxn modelId="{920AE2E4-B7F1-421F-8E9B-73BA9B3D1B0C}" type="presParOf" srcId="{30BD228B-A4C7-445F-A435-EF3F189622ED}" destId="{36037AC8-D809-4E61-A0F9-5799AB893EA3}" srcOrd="2" destOrd="0" presId="urn:microsoft.com/office/officeart/2016/7/layout/LinearArrowProcessNumbered"/>
    <dgm:cxn modelId="{1314257A-3EBA-4DB5-9074-D5FE271A51C3}" type="presParOf" srcId="{30BD228B-A4C7-445F-A435-EF3F189622ED}" destId="{155CB55A-5952-44EB-99BA-F0FB24E8B310}" srcOrd="3" destOrd="0" presId="urn:microsoft.com/office/officeart/2016/7/layout/LinearArrowProcessNumbered"/>
    <dgm:cxn modelId="{0B881501-6056-44E1-8BD9-5CA419357303}" type="presParOf" srcId="{7E4D535A-547C-4AF7-A4A7-C7B1A4AFAF33}" destId="{30B72A16-42DD-4B4B-92E0-73932866583A}" srcOrd="2" destOrd="0" presId="urn:microsoft.com/office/officeart/2016/7/layout/LinearArrowProcessNumbered"/>
    <dgm:cxn modelId="{ABE8FBC9-000F-4F4A-9712-6E6B0E9F2FF8}" type="presParOf" srcId="{A415A092-71C5-4C8D-ABEE-81A374DD0E42}" destId="{2181B692-EE2A-4169-B728-4891DF54ECB5}" srcOrd="3" destOrd="0" presId="urn:microsoft.com/office/officeart/2016/7/layout/LinearArrowProcessNumbered"/>
    <dgm:cxn modelId="{09BEAA4A-80AB-4586-9137-6F4217E628A4}" type="presParOf" srcId="{A415A092-71C5-4C8D-ABEE-81A374DD0E42}" destId="{C7D2CD3C-CB12-4C15-9833-F14F79F4EBED}" srcOrd="4" destOrd="0" presId="urn:microsoft.com/office/officeart/2016/7/layout/LinearArrowProcessNumbered"/>
    <dgm:cxn modelId="{40E32B54-8962-49CD-9230-350BF8684A42}" type="presParOf" srcId="{C7D2CD3C-CB12-4C15-9833-F14F79F4EBED}" destId="{5B316BBE-1AA7-4F76-A0BB-B33C1F4FBB29}" srcOrd="0" destOrd="0" presId="urn:microsoft.com/office/officeart/2016/7/layout/LinearArrowProcessNumbered"/>
    <dgm:cxn modelId="{8DB7FC84-2392-4581-A0F5-A384526FAA75}" type="presParOf" srcId="{C7D2CD3C-CB12-4C15-9833-F14F79F4EBED}" destId="{226F3A85-2F30-47AF-8F28-7F0B895FEDFA}" srcOrd="1" destOrd="0" presId="urn:microsoft.com/office/officeart/2016/7/layout/LinearArrowProcessNumbered"/>
    <dgm:cxn modelId="{4B439A49-451F-4DA2-AE83-DDFAA1AD6BF9}" type="presParOf" srcId="{226F3A85-2F30-47AF-8F28-7F0B895FEDFA}" destId="{BA7D3884-63A7-4300-81FB-3761F42DC243}" srcOrd="0" destOrd="0" presId="urn:microsoft.com/office/officeart/2016/7/layout/LinearArrowProcessNumbered"/>
    <dgm:cxn modelId="{6C3286E9-9762-4B2D-8304-CBA202E4BE4C}" type="presParOf" srcId="{226F3A85-2F30-47AF-8F28-7F0B895FEDFA}" destId="{C803FB4A-A7FA-42BD-BFBF-CB3EF06601FA}" srcOrd="1" destOrd="0" presId="urn:microsoft.com/office/officeart/2016/7/layout/LinearArrowProcessNumbered"/>
    <dgm:cxn modelId="{5488F12E-2276-4120-9943-B8604E31F812}" type="presParOf" srcId="{226F3A85-2F30-47AF-8F28-7F0B895FEDFA}" destId="{C30C967A-5977-43D9-8315-5B3FAB3853BB}" srcOrd="2" destOrd="0" presId="urn:microsoft.com/office/officeart/2016/7/layout/LinearArrowProcessNumbered"/>
    <dgm:cxn modelId="{44B8D354-2153-4D53-BCAC-4DD4AF72BD15}" type="presParOf" srcId="{226F3A85-2F30-47AF-8F28-7F0B895FEDFA}" destId="{F8B07F1E-E467-4C56-804A-A61A477894FE}" srcOrd="3" destOrd="0" presId="urn:microsoft.com/office/officeart/2016/7/layout/LinearArrowProcessNumbered"/>
    <dgm:cxn modelId="{E281E418-4616-4F0C-A5C9-C4F98D61E678}" type="presParOf" srcId="{C7D2CD3C-CB12-4C15-9833-F14F79F4EBED}" destId="{B9924724-E10A-4997-9FE1-6BD4F8D6E6A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DE051A-755A-4A73-B29F-2EAB4860F7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4D9E10-A0C5-4705-90D3-51303EB1510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Rada </a:t>
          </a:r>
          <a:r>
            <a:rPr lang="en-US" dirty="0" err="1">
              <a:solidFill>
                <a:schemeClr val="tx1"/>
              </a:solidFill>
            </a:rPr>
            <a:t>města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Pardubic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cs-CZ" dirty="0">
              <a:solidFill>
                <a:schemeClr val="tx1"/>
              </a:solidFill>
            </a:rPr>
            <a:t>schvaluje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 v </a:t>
          </a:r>
          <a:r>
            <a:rPr lang="en-US" dirty="0" err="1">
              <a:solidFill>
                <a:schemeClr val="tx1"/>
              </a:solidFill>
            </a:rPr>
            <a:t>požadované</a:t>
          </a:r>
          <a:r>
            <a:rPr lang="en-US" dirty="0">
              <a:solidFill>
                <a:schemeClr val="tx1"/>
              </a:solidFill>
            </a:rPr>
            <a:t> a </a:t>
          </a:r>
          <a:r>
            <a:rPr lang="en-US" dirty="0" err="1">
              <a:solidFill>
                <a:schemeClr val="tx1"/>
              </a:solidFill>
            </a:rPr>
            <a:t>navržené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výši</a:t>
          </a:r>
          <a:r>
            <a:rPr lang="en-US" dirty="0">
              <a:solidFill>
                <a:schemeClr val="tx1"/>
              </a:solidFill>
            </a:rPr>
            <a:t> do 250 tis. </a:t>
          </a:r>
          <a:r>
            <a:rPr lang="en-US" dirty="0" err="1">
              <a:solidFill>
                <a:schemeClr val="tx1"/>
              </a:solidFill>
            </a:rPr>
            <a:t>Kč</a:t>
          </a:r>
          <a:r>
            <a:rPr lang="cs-CZ" dirty="0">
              <a:solidFill>
                <a:schemeClr val="tx1"/>
              </a:solidFill>
            </a:rPr>
            <a:t>.  </a:t>
          </a:r>
        </a:p>
        <a:p>
          <a:r>
            <a:rPr lang="cs-CZ" dirty="0">
              <a:solidFill>
                <a:schemeClr val="tx1"/>
              </a:solidFill>
            </a:rPr>
            <a:t>Zastupitelstvo města Pardubic schvaluje dotace a veřejnoprávní smlouvy v požadované a navržené výši nad 250 tis. Kč.</a:t>
          </a:r>
          <a:endParaRPr lang="en-US" dirty="0">
            <a:solidFill>
              <a:schemeClr val="tx1"/>
            </a:solidFill>
          </a:endParaRPr>
        </a:p>
      </dgm:t>
    </dgm:pt>
    <dgm:pt modelId="{F6DC98B4-6304-4EA6-879B-F59C3BD7A149}" type="parTrans" cxnId="{BB47C39D-D632-4E0E-9E41-A4E12A507BEE}">
      <dgm:prSet/>
      <dgm:spPr/>
      <dgm:t>
        <a:bodyPr/>
        <a:lstStyle/>
        <a:p>
          <a:endParaRPr lang="en-US"/>
        </a:p>
      </dgm:t>
    </dgm:pt>
    <dgm:pt modelId="{05FC9F46-5B31-47E8-B4E2-72F61EE32273}" type="sibTrans" cxnId="{BB47C39D-D632-4E0E-9E41-A4E12A507BEE}">
      <dgm:prSet/>
      <dgm:spPr/>
      <dgm:t>
        <a:bodyPr/>
        <a:lstStyle/>
        <a:p>
          <a:endParaRPr lang="en-US"/>
        </a:p>
      </dgm:t>
    </dgm:pt>
    <dgm:pt modelId="{F67770B9-C109-4E48-BBD2-51B4EAAA647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>
              <a:solidFill>
                <a:schemeClr val="tx1"/>
              </a:solidFill>
            </a:rPr>
            <a:t>Respektovat celkové náklady uvedené v žádosti o poskytnutí dotace. </a:t>
          </a:r>
          <a:r>
            <a:rPr lang="en-US" dirty="0">
              <a:solidFill>
                <a:schemeClr val="tx1"/>
              </a:solidFill>
            </a:rPr>
            <a:t>V </a:t>
          </a:r>
          <a:r>
            <a:rPr lang="en-US" dirty="0" err="1">
              <a:solidFill>
                <a:schemeClr val="tx1"/>
              </a:solidFill>
            </a:rPr>
            <a:t>případě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změny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celkových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nákladů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vyúčtování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oproti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žádosti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poskytnutí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, je </a:t>
          </a:r>
          <a:r>
            <a:rPr lang="en-US" dirty="0" err="1">
              <a:solidFill>
                <a:schemeClr val="tx1"/>
              </a:solidFill>
            </a:rPr>
            <a:t>nutné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tuto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změnu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cs-CZ" dirty="0">
              <a:solidFill>
                <a:schemeClr val="tx1"/>
              </a:solidFill>
            </a:rPr>
            <a:t>písemně o</a:t>
          </a:r>
          <a:r>
            <a:rPr lang="en-US" dirty="0" err="1">
              <a:solidFill>
                <a:schemeClr val="tx1"/>
              </a:solidFill>
            </a:rPr>
            <a:t>důvodnit</a:t>
          </a:r>
          <a:r>
            <a:rPr lang="en-US" dirty="0">
              <a:solidFill>
                <a:schemeClr val="tx1"/>
              </a:solidFill>
            </a:rPr>
            <a:t>.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dirty="0"/>
        </a:p>
      </dgm:t>
    </dgm:pt>
    <dgm:pt modelId="{429C6628-2B2C-4482-AD75-615C9971E33D}" type="parTrans" cxnId="{1F5F87BC-0A53-4B74-996F-35647CF1166A}">
      <dgm:prSet/>
      <dgm:spPr/>
      <dgm:t>
        <a:bodyPr/>
        <a:lstStyle/>
        <a:p>
          <a:endParaRPr lang="cs-CZ"/>
        </a:p>
      </dgm:t>
    </dgm:pt>
    <dgm:pt modelId="{C95CC8DA-F091-4144-9E19-72293DEE0ACE}" type="sibTrans" cxnId="{1F5F87BC-0A53-4B74-996F-35647CF1166A}">
      <dgm:prSet/>
      <dgm:spPr/>
      <dgm:t>
        <a:bodyPr/>
        <a:lstStyle/>
        <a:p>
          <a:endParaRPr lang="cs-CZ"/>
        </a:p>
      </dgm:t>
    </dgm:pt>
    <dgm:pt modelId="{5F85B204-8E77-4EF9-8013-4EC2998D78EA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Oznámit neprodleně, tj. nejpozději do 7 kalendářních dnů změnu všech identifikačních údajů žadatele (sídlo, statutární zástupce, bankovní účet).</a:t>
          </a:r>
        </a:p>
      </dgm:t>
    </dgm:pt>
    <dgm:pt modelId="{3F6DF9D0-84E9-4A4F-A53E-7574E9283B9C}" type="parTrans" cxnId="{4F6CB06A-02D3-4D91-BDDB-EB86C54E5548}">
      <dgm:prSet/>
      <dgm:spPr/>
      <dgm:t>
        <a:bodyPr/>
        <a:lstStyle/>
        <a:p>
          <a:endParaRPr lang="cs-CZ"/>
        </a:p>
      </dgm:t>
    </dgm:pt>
    <dgm:pt modelId="{8C18E8B9-783E-43F2-ABDC-BE4BDE9C968E}" type="sibTrans" cxnId="{4F6CB06A-02D3-4D91-BDDB-EB86C54E5548}">
      <dgm:prSet/>
      <dgm:spPr/>
      <dgm:t>
        <a:bodyPr/>
        <a:lstStyle/>
        <a:p>
          <a:endParaRPr lang="cs-CZ"/>
        </a:p>
      </dgm:t>
    </dgm:pt>
    <dgm:pt modelId="{970B2EEB-FFBE-4DC0-B52A-AC90B43329F2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Oznámit neprodleně změnu projektu (rozsah, místo a termín konání). O  změnu finančního rozpočtu, který je součástí veřejnoprávní smlouvy o poskytnutí dotace, musí být požádáno neprodleně bez odkladu.</a:t>
          </a:r>
        </a:p>
      </dgm:t>
    </dgm:pt>
    <dgm:pt modelId="{2722368A-C062-4550-99C2-DCF7872AE510}" type="parTrans" cxnId="{C29F2223-2A2D-4A98-9C5C-039C2B228356}">
      <dgm:prSet/>
      <dgm:spPr/>
      <dgm:t>
        <a:bodyPr/>
        <a:lstStyle/>
        <a:p>
          <a:endParaRPr lang="cs-CZ"/>
        </a:p>
      </dgm:t>
    </dgm:pt>
    <dgm:pt modelId="{BCA89E5C-7397-4F46-B12B-6F204AD5F309}" type="sibTrans" cxnId="{C29F2223-2A2D-4A98-9C5C-039C2B228356}">
      <dgm:prSet/>
      <dgm:spPr/>
      <dgm:t>
        <a:bodyPr/>
        <a:lstStyle/>
        <a:p>
          <a:endParaRPr lang="cs-CZ"/>
        </a:p>
      </dgm:t>
    </dgm:pt>
    <dgm:pt modelId="{91227949-F727-4939-BCE5-BBB36F351561}" type="pres">
      <dgm:prSet presAssocID="{78DE051A-755A-4A73-B29F-2EAB4860F734}" presName="linear" presStyleCnt="0">
        <dgm:presLayoutVars>
          <dgm:animLvl val="lvl"/>
          <dgm:resizeHandles val="exact"/>
        </dgm:presLayoutVars>
      </dgm:prSet>
      <dgm:spPr/>
    </dgm:pt>
    <dgm:pt modelId="{0484CD15-B976-4F3D-80D6-3C33D8A17699}" type="pres">
      <dgm:prSet presAssocID="{644D9E10-A0C5-4705-90D3-51303EB151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96E0F3-327F-4F4D-BF81-06161B1CA13D}" type="pres">
      <dgm:prSet presAssocID="{05FC9F46-5B31-47E8-B4E2-72F61EE32273}" presName="spacer" presStyleCnt="0"/>
      <dgm:spPr/>
    </dgm:pt>
    <dgm:pt modelId="{89152A6A-6A4E-4EEA-955A-97DB7CE194A4}" type="pres">
      <dgm:prSet presAssocID="{5F85B204-8E77-4EF9-8013-4EC2998D78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0D360B7-F04E-4933-AE3A-3A5F5D074EFF}" type="pres">
      <dgm:prSet presAssocID="{8C18E8B9-783E-43F2-ABDC-BE4BDE9C968E}" presName="spacer" presStyleCnt="0"/>
      <dgm:spPr/>
    </dgm:pt>
    <dgm:pt modelId="{44202E45-DCEE-44A8-B5E8-36295E53ECF0}" type="pres">
      <dgm:prSet presAssocID="{970B2EEB-FFBE-4DC0-B52A-AC90B43329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F10228-C107-4750-B85B-49EE80288C05}" type="pres">
      <dgm:prSet presAssocID="{BCA89E5C-7397-4F46-B12B-6F204AD5F309}" presName="spacer" presStyleCnt="0"/>
      <dgm:spPr/>
    </dgm:pt>
    <dgm:pt modelId="{921BCC55-3BF5-4033-98A4-ACA1418DBA2A}" type="pres">
      <dgm:prSet presAssocID="{F67770B9-C109-4E48-BBD2-51B4EAAA64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5AFF13-B615-4062-8C8B-4E11E21508D7}" type="presOf" srcId="{970B2EEB-FFBE-4DC0-B52A-AC90B43329F2}" destId="{44202E45-DCEE-44A8-B5E8-36295E53ECF0}" srcOrd="0" destOrd="0" presId="urn:microsoft.com/office/officeart/2005/8/layout/vList2"/>
    <dgm:cxn modelId="{E407791E-A29D-4319-8D6B-DE5D888454BA}" type="presOf" srcId="{78DE051A-755A-4A73-B29F-2EAB4860F734}" destId="{91227949-F727-4939-BCE5-BBB36F351561}" srcOrd="0" destOrd="0" presId="urn:microsoft.com/office/officeart/2005/8/layout/vList2"/>
    <dgm:cxn modelId="{C29F2223-2A2D-4A98-9C5C-039C2B228356}" srcId="{78DE051A-755A-4A73-B29F-2EAB4860F734}" destId="{970B2EEB-FFBE-4DC0-B52A-AC90B43329F2}" srcOrd="2" destOrd="0" parTransId="{2722368A-C062-4550-99C2-DCF7872AE510}" sibTransId="{BCA89E5C-7397-4F46-B12B-6F204AD5F309}"/>
    <dgm:cxn modelId="{4F63722C-8D87-4ECE-9356-01CFE644DAA5}" type="presOf" srcId="{5F85B204-8E77-4EF9-8013-4EC2998D78EA}" destId="{89152A6A-6A4E-4EEA-955A-97DB7CE194A4}" srcOrd="0" destOrd="0" presId="urn:microsoft.com/office/officeart/2005/8/layout/vList2"/>
    <dgm:cxn modelId="{F620153F-2D91-4D6B-8A6B-A1BCFC1F2ECE}" type="presOf" srcId="{644D9E10-A0C5-4705-90D3-51303EB15106}" destId="{0484CD15-B976-4F3D-80D6-3C33D8A17699}" srcOrd="0" destOrd="0" presId="urn:microsoft.com/office/officeart/2005/8/layout/vList2"/>
    <dgm:cxn modelId="{2300C15F-F33F-4328-B1AC-9366EFBDF656}" type="presOf" srcId="{F67770B9-C109-4E48-BBD2-51B4EAAA647E}" destId="{921BCC55-3BF5-4033-98A4-ACA1418DBA2A}" srcOrd="0" destOrd="0" presId="urn:microsoft.com/office/officeart/2005/8/layout/vList2"/>
    <dgm:cxn modelId="{4F6CB06A-02D3-4D91-BDDB-EB86C54E5548}" srcId="{78DE051A-755A-4A73-B29F-2EAB4860F734}" destId="{5F85B204-8E77-4EF9-8013-4EC2998D78EA}" srcOrd="1" destOrd="0" parTransId="{3F6DF9D0-84E9-4A4F-A53E-7574E9283B9C}" sibTransId="{8C18E8B9-783E-43F2-ABDC-BE4BDE9C968E}"/>
    <dgm:cxn modelId="{BB47C39D-D632-4E0E-9E41-A4E12A507BEE}" srcId="{78DE051A-755A-4A73-B29F-2EAB4860F734}" destId="{644D9E10-A0C5-4705-90D3-51303EB15106}" srcOrd="0" destOrd="0" parTransId="{F6DC98B4-6304-4EA6-879B-F59C3BD7A149}" sibTransId="{05FC9F46-5B31-47E8-B4E2-72F61EE32273}"/>
    <dgm:cxn modelId="{1F5F87BC-0A53-4B74-996F-35647CF1166A}" srcId="{78DE051A-755A-4A73-B29F-2EAB4860F734}" destId="{F67770B9-C109-4E48-BBD2-51B4EAAA647E}" srcOrd="3" destOrd="0" parTransId="{429C6628-2B2C-4482-AD75-615C9971E33D}" sibTransId="{C95CC8DA-F091-4144-9E19-72293DEE0ACE}"/>
    <dgm:cxn modelId="{17E0AED4-6558-4FA1-A4C8-C52982693271}" type="presParOf" srcId="{91227949-F727-4939-BCE5-BBB36F351561}" destId="{0484CD15-B976-4F3D-80D6-3C33D8A17699}" srcOrd="0" destOrd="0" presId="urn:microsoft.com/office/officeart/2005/8/layout/vList2"/>
    <dgm:cxn modelId="{C029876E-4EE1-4075-99C8-1285586EDEB7}" type="presParOf" srcId="{91227949-F727-4939-BCE5-BBB36F351561}" destId="{B796E0F3-327F-4F4D-BF81-06161B1CA13D}" srcOrd="1" destOrd="0" presId="urn:microsoft.com/office/officeart/2005/8/layout/vList2"/>
    <dgm:cxn modelId="{57CE6AE3-E85B-41F5-9CDD-07885B49FEB8}" type="presParOf" srcId="{91227949-F727-4939-BCE5-BBB36F351561}" destId="{89152A6A-6A4E-4EEA-955A-97DB7CE194A4}" srcOrd="2" destOrd="0" presId="urn:microsoft.com/office/officeart/2005/8/layout/vList2"/>
    <dgm:cxn modelId="{2B3AF8D0-F295-4AA7-A109-1BC26719A130}" type="presParOf" srcId="{91227949-F727-4939-BCE5-BBB36F351561}" destId="{30D360B7-F04E-4933-AE3A-3A5F5D074EFF}" srcOrd="3" destOrd="0" presId="urn:microsoft.com/office/officeart/2005/8/layout/vList2"/>
    <dgm:cxn modelId="{AE9AE1CE-2500-4DC1-94B9-40B1A906366F}" type="presParOf" srcId="{91227949-F727-4939-BCE5-BBB36F351561}" destId="{44202E45-DCEE-44A8-B5E8-36295E53ECF0}" srcOrd="4" destOrd="0" presId="urn:microsoft.com/office/officeart/2005/8/layout/vList2"/>
    <dgm:cxn modelId="{21F12C0E-7E4A-4F23-BB16-83C59281A3E9}" type="presParOf" srcId="{91227949-F727-4939-BCE5-BBB36F351561}" destId="{33F10228-C107-4750-B85B-49EE80288C05}" srcOrd="5" destOrd="0" presId="urn:microsoft.com/office/officeart/2005/8/layout/vList2"/>
    <dgm:cxn modelId="{07C82B4B-629F-4258-BC72-55D7C50B01B6}" type="presParOf" srcId="{91227949-F727-4939-BCE5-BBB36F351561}" destId="{921BCC55-3BF5-4033-98A4-ACA1418DBA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DE051A-755A-4A73-B29F-2EAB4860F7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9DD519-8D4F-405C-80C3-7F62CB77832C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V případě nevyčerpání dotace vrátit neprodleně a bez vyzvání na účet poskytovatele.</a:t>
          </a:r>
          <a:endParaRPr lang="en-US" b="0" dirty="0">
            <a:solidFill>
              <a:schemeClr val="tx1"/>
            </a:solidFill>
          </a:endParaRPr>
        </a:p>
      </dgm:t>
    </dgm:pt>
    <dgm:pt modelId="{524F5C22-6B19-4731-AC5D-D46A16811D3C}" type="parTrans" cxnId="{4B218F58-7FE6-4730-94C3-0720DBAE78AE}">
      <dgm:prSet/>
      <dgm:spPr/>
      <dgm:t>
        <a:bodyPr/>
        <a:lstStyle/>
        <a:p>
          <a:endParaRPr lang="cs-CZ"/>
        </a:p>
      </dgm:t>
    </dgm:pt>
    <dgm:pt modelId="{7B7F1F75-4989-4A70-A484-7180D559712B}" type="sibTrans" cxnId="{4B218F58-7FE6-4730-94C3-0720DBAE78AE}">
      <dgm:prSet/>
      <dgm:spPr/>
      <dgm:t>
        <a:bodyPr/>
        <a:lstStyle/>
        <a:p>
          <a:endParaRPr lang="cs-CZ"/>
        </a:p>
      </dgm:t>
    </dgm:pt>
    <dgm:pt modelId="{751BC29B-D871-4F10-B1F2-EB088204E4D2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Účetní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doklady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předložené</a:t>
          </a:r>
          <a:r>
            <a:rPr lang="en-US" dirty="0">
              <a:solidFill>
                <a:schemeClr val="tx1"/>
              </a:solidFill>
            </a:rPr>
            <a:t> v </a:t>
          </a:r>
          <a:r>
            <a:rPr lang="en-US" dirty="0" err="1">
              <a:solidFill>
                <a:schemeClr val="tx1"/>
              </a:solidFill>
            </a:rPr>
            <a:t>rámci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vyúčtování</a:t>
          </a:r>
          <a:r>
            <a:rPr lang="cs-CZ" dirty="0">
              <a:solidFill>
                <a:schemeClr val="tx1"/>
              </a:solidFill>
            </a:rPr>
            <a:t> dotace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musí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být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označeny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textem</a:t>
          </a:r>
          <a:r>
            <a:rPr lang="en-US" dirty="0">
              <a:solidFill>
                <a:schemeClr val="tx1"/>
              </a:solidFill>
            </a:rPr>
            <a:t> „</a:t>
          </a:r>
          <a:r>
            <a:rPr lang="en-US" dirty="0" err="1">
              <a:solidFill>
                <a:schemeClr val="tx1"/>
              </a:solidFill>
            </a:rPr>
            <a:t>Financováno</a:t>
          </a:r>
          <a:r>
            <a:rPr lang="en-US" dirty="0">
              <a:solidFill>
                <a:schemeClr val="tx1"/>
              </a:solidFill>
            </a:rPr>
            <a:t> z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SmP</a:t>
          </a:r>
          <a:r>
            <a:rPr lang="en-US" dirty="0">
              <a:solidFill>
                <a:schemeClr val="tx1"/>
              </a:solidFill>
            </a:rPr>
            <a:t>“.</a:t>
          </a:r>
          <a:r>
            <a:rPr lang="cs-CZ" dirty="0">
              <a:solidFill>
                <a:schemeClr val="tx1"/>
              </a:solidFill>
            </a:rPr>
            <a:t> </a:t>
          </a:r>
        </a:p>
      </dgm:t>
    </dgm:pt>
    <dgm:pt modelId="{DFAFDF60-C6D8-45C5-B2A0-BDA288D956D5}" type="parTrans" cxnId="{331C47E2-4874-4663-BA86-72527D08A0F1}">
      <dgm:prSet/>
      <dgm:spPr/>
      <dgm:t>
        <a:bodyPr/>
        <a:lstStyle/>
        <a:p>
          <a:endParaRPr lang="cs-CZ"/>
        </a:p>
      </dgm:t>
    </dgm:pt>
    <dgm:pt modelId="{5C4DFB2C-4A97-48E4-9573-6A7B3D75589A}" type="sibTrans" cxnId="{331C47E2-4874-4663-BA86-72527D08A0F1}">
      <dgm:prSet/>
      <dgm:spPr/>
      <dgm:t>
        <a:bodyPr/>
        <a:lstStyle/>
        <a:p>
          <a:endParaRPr lang="cs-CZ"/>
        </a:p>
      </dgm:t>
    </dgm:pt>
    <dgm:pt modelId="{0DED12EC-1BDC-4FAD-94C9-7620BDECE479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Vést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svém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účetnictví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přehled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čerpání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projekt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odděleně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dirty="0" err="1">
              <a:solidFill>
                <a:schemeClr val="tx1"/>
              </a:solidFill>
            </a:rPr>
            <a:t>účetnictví</a:t>
          </a:r>
          <a:r>
            <a:rPr lang="en-US" dirty="0">
              <a:solidFill>
                <a:schemeClr val="tx1"/>
              </a:solidFill>
            </a:rPr>
            <a:t> – </a:t>
          </a:r>
          <a:r>
            <a:rPr lang="en-US" dirty="0" err="1">
              <a:solidFill>
                <a:schemeClr val="tx1"/>
              </a:solidFill>
            </a:rPr>
            <a:t>středisko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nebo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zakázka</a:t>
          </a:r>
          <a:r>
            <a:rPr lang="en-US" dirty="0">
              <a:solidFill>
                <a:schemeClr val="tx1"/>
              </a:solidFill>
            </a:rPr>
            <a:t>; </a:t>
          </a:r>
          <a:r>
            <a:rPr lang="en-US" dirty="0" err="1">
              <a:solidFill>
                <a:schemeClr val="tx1"/>
              </a:solidFill>
            </a:rPr>
            <a:t>daňová</a:t>
          </a:r>
          <a:r>
            <a:rPr lang="en-US" dirty="0">
              <a:solidFill>
                <a:schemeClr val="tx1"/>
              </a:solidFill>
            </a:rPr>
            <a:t> evidence </a:t>
          </a:r>
          <a:r>
            <a:rPr lang="en-US" dirty="0" err="1">
              <a:solidFill>
                <a:schemeClr val="tx1"/>
              </a:solidFill>
            </a:rPr>
            <a:t>jednoznačná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identifikace</a:t>
          </a:r>
          <a:r>
            <a:rPr lang="en-US" dirty="0">
              <a:solidFill>
                <a:schemeClr val="tx1"/>
              </a:solidFill>
            </a:rPr>
            <a:t>).</a:t>
          </a:r>
        </a:p>
      </dgm:t>
    </dgm:pt>
    <dgm:pt modelId="{DD2442DB-7508-4D24-A37E-41BF649D0B83}" type="parTrans" cxnId="{84EB3E4F-9E17-4034-99F4-B93347328BF6}">
      <dgm:prSet/>
      <dgm:spPr/>
      <dgm:t>
        <a:bodyPr/>
        <a:lstStyle/>
        <a:p>
          <a:endParaRPr lang="cs-CZ"/>
        </a:p>
      </dgm:t>
    </dgm:pt>
    <dgm:pt modelId="{532ABE05-0671-420C-A2F9-E8A1AEC04FC2}" type="sibTrans" cxnId="{84EB3E4F-9E17-4034-99F4-B93347328BF6}">
      <dgm:prSet/>
      <dgm:spPr/>
      <dgm:t>
        <a:bodyPr/>
        <a:lstStyle/>
        <a:p>
          <a:endParaRPr lang="cs-CZ"/>
        </a:p>
      </dgm:t>
    </dgm:pt>
    <dgm:pt modelId="{BCA570E0-1A2E-4E02-B425-2C2FB1A17E8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Vyúčtování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 se </a:t>
          </a:r>
          <a:r>
            <a:rPr lang="en-US" dirty="0" err="1">
              <a:solidFill>
                <a:schemeClr val="tx1"/>
              </a:solidFill>
            </a:rPr>
            <a:t>podává</a:t>
          </a:r>
          <a:r>
            <a:rPr lang="en-US" dirty="0">
              <a:solidFill>
                <a:schemeClr val="tx1"/>
              </a:solidFill>
            </a:rPr>
            <a:t> v </a:t>
          </a:r>
          <a:r>
            <a:rPr lang="en-US" dirty="0" err="1">
              <a:solidFill>
                <a:schemeClr val="tx1"/>
              </a:solidFill>
            </a:rPr>
            <a:t>listinné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cs-CZ" dirty="0">
              <a:solidFill>
                <a:schemeClr val="tx1"/>
              </a:solidFill>
            </a:rPr>
            <a:t>podobě  </a:t>
          </a:r>
          <a:r>
            <a:rPr lang="en-US" dirty="0" err="1">
              <a:solidFill>
                <a:schemeClr val="tx1"/>
              </a:solidFill>
            </a:rPr>
            <a:t>nebo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elektronické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podobě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prostřednictvím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datové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schránky</a:t>
          </a:r>
          <a:r>
            <a:rPr lang="en-US" dirty="0">
              <a:solidFill>
                <a:schemeClr val="tx1"/>
              </a:solidFill>
            </a:rPr>
            <a:t>. </a:t>
          </a:r>
          <a:r>
            <a:rPr lang="en-US" dirty="0" err="1">
              <a:solidFill>
                <a:schemeClr val="tx1"/>
              </a:solidFill>
            </a:rPr>
            <a:t>Termín</a:t>
          </a:r>
          <a:r>
            <a:rPr lang="en-US" dirty="0">
              <a:solidFill>
                <a:schemeClr val="tx1"/>
              </a:solidFill>
            </a:rPr>
            <a:t> je </a:t>
          </a:r>
          <a:r>
            <a:rPr lang="en-US" dirty="0" err="1">
              <a:solidFill>
                <a:schemeClr val="tx1"/>
              </a:solidFill>
            </a:rPr>
            <a:t>závazný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podle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uzavřené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veřejnoprávní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smlouvy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poskytnutí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. </a:t>
          </a:r>
          <a:r>
            <a:rPr lang="en-US" dirty="0" err="1">
              <a:solidFill>
                <a:schemeClr val="tx1"/>
              </a:solidFill>
            </a:rPr>
            <a:t>Jedná</a:t>
          </a:r>
          <a:r>
            <a:rPr lang="en-US" dirty="0">
              <a:solidFill>
                <a:schemeClr val="tx1"/>
              </a:solidFill>
            </a:rPr>
            <a:t> se o  </a:t>
          </a:r>
          <a:r>
            <a:rPr lang="en-US" dirty="0" err="1">
              <a:solidFill>
                <a:schemeClr val="tx1"/>
              </a:solidFill>
            </a:rPr>
            <a:t>poslední</a:t>
          </a:r>
          <a:r>
            <a:rPr lang="en-US" dirty="0">
              <a:solidFill>
                <a:schemeClr val="tx1"/>
              </a:solidFill>
            </a:rPr>
            <a:t> den pro </a:t>
          </a:r>
          <a:r>
            <a:rPr lang="en-US" dirty="0" err="1">
              <a:solidFill>
                <a:schemeClr val="tx1"/>
              </a:solidFill>
            </a:rPr>
            <a:t>podání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vyúčtování</a:t>
          </a:r>
          <a:r>
            <a:rPr lang="en-US" dirty="0">
              <a:solidFill>
                <a:schemeClr val="tx1"/>
              </a:solidFill>
            </a:rPr>
            <a:t>. </a:t>
          </a:r>
        </a:p>
      </dgm:t>
    </dgm:pt>
    <dgm:pt modelId="{5DE2E166-DECB-400E-AD17-CAA1D278DBFD}" type="parTrans" cxnId="{E59CED4B-6628-4ECD-927E-C70457600387}">
      <dgm:prSet/>
      <dgm:spPr/>
      <dgm:t>
        <a:bodyPr/>
        <a:lstStyle/>
        <a:p>
          <a:endParaRPr lang="cs-CZ"/>
        </a:p>
      </dgm:t>
    </dgm:pt>
    <dgm:pt modelId="{3E2CB075-4A6B-450F-85C1-59D4388683FF}" type="sibTrans" cxnId="{E59CED4B-6628-4ECD-927E-C70457600387}">
      <dgm:prSet/>
      <dgm:spPr/>
      <dgm:t>
        <a:bodyPr/>
        <a:lstStyle/>
        <a:p>
          <a:endParaRPr lang="cs-CZ"/>
        </a:p>
      </dgm:t>
    </dgm:pt>
    <dgm:pt modelId="{91227949-F727-4939-BCE5-BBB36F351561}" type="pres">
      <dgm:prSet presAssocID="{78DE051A-755A-4A73-B29F-2EAB4860F734}" presName="linear" presStyleCnt="0">
        <dgm:presLayoutVars>
          <dgm:animLvl val="lvl"/>
          <dgm:resizeHandles val="exact"/>
        </dgm:presLayoutVars>
      </dgm:prSet>
      <dgm:spPr/>
    </dgm:pt>
    <dgm:pt modelId="{7E16420E-087A-44FE-AAB7-729B91D89CA3}" type="pres">
      <dgm:prSet presAssocID="{E59DD519-8D4F-405C-80C3-7F62CB7783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7844E9-2618-491B-8BD8-97538ABFAD15}" type="pres">
      <dgm:prSet presAssocID="{7B7F1F75-4989-4A70-A484-7180D559712B}" presName="spacer" presStyleCnt="0"/>
      <dgm:spPr/>
    </dgm:pt>
    <dgm:pt modelId="{685C0224-1442-4A02-B04B-E276006AB452}" type="pres">
      <dgm:prSet presAssocID="{0DED12EC-1BDC-4FAD-94C9-7620BDECE4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E4FA98-2446-4C46-91BF-BD6D7FF99E63}" type="pres">
      <dgm:prSet presAssocID="{532ABE05-0671-420C-A2F9-E8A1AEC04FC2}" presName="spacer" presStyleCnt="0"/>
      <dgm:spPr/>
    </dgm:pt>
    <dgm:pt modelId="{AA89FD01-53CB-4908-8986-488D3790F0DD}" type="pres">
      <dgm:prSet presAssocID="{751BC29B-D871-4F10-B1F2-EB088204E4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101514-8664-4086-8425-B3D9ABA1FEC7}" type="pres">
      <dgm:prSet presAssocID="{5C4DFB2C-4A97-48E4-9573-6A7B3D75589A}" presName="spacer" presStyleCnt="0"/>
      <dgm:spPr/>
    </dgm:pt>
    <dgm:pt modelId="{0FF3D86F-6DC7-405F-BD0E-B9C5167A934F}" type="pres">
      <dgm:prSet presAssocID="{BCA570E0-1A2E-4E02-B425-2C2FB1A17E8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07791E-A29D-4319-8D6B-DE5D888454BA}" type="presOf" srcId="{78DE051A-755A-4A73-B29F-2EAB4860F734}" destId="{91227949-F727-4939-BCE5-BBB36F351561}" srcOrd="0" destOrd="0" presId="urn:microsoft.com/office/officeart/2005/8/layout/vList2"/>
    <dgm:cxn modelId="{E59CED4B-6628-4ECD-927E-C70457600387}" srcId="{78DE051A-755A-4A73-B29F-2EAB4860F734}" destId="{BCA570E0-1A2E-4E02-B425-2C2FB1A17E84}" srcOrd="3" destOrd="0" parTransId="{5DE2E166-DECB-400E-AD17-CAA1D278DBFD}" sibTransId="{3E2CB075-4A6B-450F-85C1-59D4388683FF}"/>
    <dgm:cxn modelId="{84EB3E4F-9E17-4034-99F4-B93347328BF6}" srcId="{78DE051A-755A-4A73-B29F-2EAB4860F734}" destId="{0DED12EC-1BDC-4FAD-94C9-7620BDECE479}" srcOrd="1" destOrd="0" parTransId="{DD2442DB-7508-4D24-A37E-41BF649D0B83}" sibTransId="{532ABE05-0671-420C-A2F9-E8A1AEC04FC2}"/>
    <dgm:cxn modelId="{0DFD6152-7369-4B01-BDD6-94FB91E25A10}" type="presOf" srcId="{751BC29B-D871-4F10-B1F2-EB088204E4D2}" destId="{AA89FD01-53CB-4908-8986-488D3790F0DD}" srcOrd="0" destOrd="0" presId="urn:microsoft.com/office/officeart/2005/8/layout/vList2"/>
    <dgm:cxn modelId="{4B218F58-7FE6-4730-94C3-0720DBAE78AE}" srcId="{78DE051A-755A-4A73-B29F-2EAB4860F734}" destId="{E59DD519-8D4F-405C-80C3-7F62CB77832C}" srcOrd="0" destOrd="0" parTransId="{524F5C22-6B19-4731-AC5D-D46A16811D3C}" sibTransId="{7B7F1F75-4989-4A70-A484-7180D559712B}"/>
    <dgm:cxn modelId="{7E6D3097-A6B9-4A8F-B70F-A4EEAA4A22A1}" type="presOf" srcId="{E59DD519-8D4F-405C-80C3-7F62CB77832C}" destId="{7E16420E-087A-44FE-AAB7-729B91D89CA3}" srcOrd="0" destOrd="0" presId="urn:microsoft.com/office/officeart/2005/8/layout/vList2"/>
    <dgm:cxn modelId="{141A58A8-9F2B-4DC0-BDA3-A8DBF9321CBD}" type="presOf" srcId="{0DED12EC-1BDC-4FAD-94C9-7620BDECE479}" destId="{685C0224-1442-4A02-B04B-E276006AB452}" srcOrd="0" destOrd="0" presId="urn:microsoft.com/office/officeart/2005/8/layout/vList2"/>
    <dgm:cxn modelId="{1B7231AC-8976-481F-BEAE-B0501F0C8FD1}" type="presOf" srcId="{BCA570E0-1A2E-4E02-B425-2C2FB1A17E84}" destId="{0FF3D86F-6DC7-405F-BD0E-B9C5167A934F}" srcOrd="0" destOrd="0" presId="urn:microsoft.com/office/officeart/2005/8/layout/vList2"/>
    <dgm:cxn modelId="{331C47E2-4874-4663-BA86-72527D08A0F1}" srcId="{78DE051A-755A-4A73-B29F-2EAB4860F734}" destId="{751BC29B-D871-4F10-B1F2-EB088204E4D2}" srcOrd="2" destOrd="0" parTransId="{DFAFDF60-C6D8-45C5-B2A0-BDA288D956D5}" sibTransId="{5C4DFB2C-4A97-48E4-9573-6A7B3D75589A}"/>
    <dgm:cxn modelId="{7847DABE-5712-4825-ABE5-91203871A2E3}" type="presParOf" srcId="{91227949-F727-4939-BCE5-BBB36F351561}" destId="{7E16420E-087A-44FE-AAB7-729B91D89CA3}" srcOrd="0" destOrd="0" presId="urn:microsoft.com/office/officeart/2005/8/layout/vList2"/>
    <dgm:cxn modelId="{380C2515-680B-47F2-B84D-4359927097D0}" type="presParOf" srcId="{91227949-F727-4939-BCE5-BBB36F351561}" destId="{527844E9-2618-491B-8BD8-97538ABFAD15}" srcOrd="1" destOrd="0" presId="urn:microsoft.com/office/officeart/2005/8/layout/vList2"/>
    <dgm:cxn modelId="{F9260876-A654-4489-A6F8-DC989FAC13B6}" type="presParOf" srcId="{91227949-F727-4939-BCE5-BBB36F351561}" destId="{685C0224-1442-4A02-B04B-E276006AB452}" srcOrd="2" destOrd="0" presId="urn:microsoft.com/office/officeart/2005/8/layout/vList2"/>
    <dgm:cxn modelId="{4B1A159E-9FB5-4EF7-8A17-49E7646560E8}" type="presParOf" srcId="{91227949-F727-4939-BCE5-BBB36F351561}" destId="{36E4FA98-2446-4C46-91BF-BD6D7FF99E63}" srcOrd="3" destOrd="0" presId="urn:microsoft.com/office/officeart/2005/8/layout/vList2"/>
    <dgm:cxn modelId="{81592858-CCF5-4ED5-9B47-8F5B6AD5E8E2}" type="presParOf" srcId="{91227949-F727-4939-BCE5-BBB36F351561}" destId="{AA89FD01-53CB-4908-8986-488D3790F0DD}" srcOrd="4" destOrd="0" presId="urn:microsoft.com/office/officeart/2005/8/layout/vList2"/>
    <dgm:cxn modelId="{4C3976C7-6DCA-4ED1-8995-291F6CC569FF}" type="presParOf" srcId="{91227949-F727-4939-BCE5-BBB36F351561}" destId="{0C101514-8664-4086-8425-B3D9ABA1FEC7}" srcOrd="5" destOrd="0" presId="urn:microsoft.com/office/officeart/2005/8/layout/vList2"/>
    <dgm:cxn modelId="{2EA4A43D-F75D-48CA-A90A-11A0214959B9}" type="presParOf" srcId="{91227949-F727-4939-BCE5-BBB36F351561}" destId="{0FF3D86F-6DC7-405F-BD0E-B9C5167A93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DE051A-755A-4A73-B29F-2EAB4860F7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B8C40F-0C6A-4607-BE59-615224878514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Předložení vyúčtování dotace do 15 kalendářních dnů po stanovené lhůtě – odvod 10 % z dotace.</a:t>
          </a:r>
          <a:endParaRPr lang="en-US" b="0" dirty="0">
            <a:solidFill>
              <a:schemeClr val="tx1"/>
            </a:solidFill>
          </a:endParaRPr>
        </a:p>
      </dgm:t>
    </dgm:pt>
    <dgm:pt modelId="{26A53933-68CE-47FE-B831-071EFC35CA12}" type="parTrans" cxnId="{EE79D0A7-1582-4723-A1D0-DFDB50987056}">
      <dgm:prSet/>
      <dgm:spPr/>
      <dgm:t>
        <a:bodyPr/>
        <a:lstStyle/>
        <a:p>
          <a:endParaRPr lang="cs-CZ"/>
        </a:p>
      </dgm:t>
    </dgm:pt>
    <dgm:pt modelId="{1E0E0462-A6D1-4909-83F4-314574BE3423}" type="sibTrans" cxnId="{EE79D0A7-1582-4723-A1D0-DFDB50987056}">
      <dgm:prSet/>
      <dgm:spPr/>
      <dgm:t>
        <a:bodyPr/>
        <a:lstStyle/>
        <a:p>
          <a:endParaRPr lang="cs-CZ"/>
        </a:p>
      </dgm:t>
    </dgm:pt>
    <dgm:pt modelId="{8226E8E7-337B-4D60-99CD-359B63B3C248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Předložení vyúčtování dotace 16 a více kalendářních dnů po stanovení lhůtě – odvod 100 % z dotace.</a:t>
          </a:r>
          <a:endParaRPr lang="en-US" b="0" dirty="0">
            <a:solidFill>
              <a:schemeClr val="tx1"/>
            </a:solidFill>
          </a:endParaRPr>
        </a:p>
      </dgm:t>
    </dgm:pt>
    <dgm:pt modelId="{83A1169D-C194-455C-8155-88260737BFD3}" type="parTrans" cxnId="{7CE28413-D77E-4E8E-B55A-BC2814CAC99B}">
      <dgm:prSet/>
      <dgm:spPr/>
      <dgm:t>
        <a:bodyPr/>
        <a:lstStyle/>
        <a:p>
          <a:endParaRPr lang="cs-CZ"/>
        </a:p>
      </dgm:t>
    </dgm:pt>
    <dgm:pt modelId="{887A5F0B-62D7-4EFA-B330-23E738642A31}" type="sibTrans" cxnId="{7CE28413-D77E-4E8E-B55A-BC2814CAC99B}">
      <dgm:prSet/>
      <dgm:spPr/>
      <dgm:t>
        <a:bodyPr/>
        <a:lstStyle/>
        <a:p>
          <a:endParaRPr lang="cs-CZ"/>
        </a:p>
      </dgm:t>
    </dgm:pt>
    <dgm:pt modelId="{D24AB517-959F-41D4-AA74-ABF6D1D91189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Oznámení změny identifikačních údajů do 15 dnů po stanovené lhůtě  –  odvod 5 % z dotace.</a:t>
          </a:r>
          <a:endParaRPr lang="en-US" b="0" dirty="0">
            <a:solidFill>
              <a:schemeClr val="tx1"/>
            </a:solidFill>
          </a:endParaRPr>
        </a:p>
      </dgm:t>
    </dgm:pt>
    <dgm:pt modelId="{F2FFD21B-3F18-4961-AC01-38D534B80C54}" type="parTrans" cxnId="{6ADDBC15-863C-4BF7-B108-E35E9E74555F}">
      <dgm:prSet/>
      <dgm:spPr/>
      <dgm:t>
        <a:bodyPr/>
        <a:lstStyle/>
        <a:p>
          <a:endParaRPr lang="cs-CZ"/>
        </a:p>
      </dgm:t>
    </dgm:pt>
    <dgm:pt modelId="{9B64AA84-8EC8-43E9-9AB1-0BAB45BEF337}" type="sibTrans" cxnId="{6ADDBC15-863C-4BF7-B108-E35E9E74555F}">
      <dgm:prSet/>
      <dgm:spPr/>
      <dgm:t>
        <a:bodyPr/>
        <a:lstStyle/>
        <a:p>
          <a:endParaRPr lang="cs-CZ"/>
        </a:p>
      </dgm:t>
    </dgm:pt>
    <dgm:pt modelId="{74AF6A51-B666-4BF2-8AAD-BB95A8B84588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Vedení účetnictví – oddělené čerpání dotace - odvod  10 % z dotace.</a:t>
          </a:r>
          <a:endParaRPr lang="en-US" b="0" dirty="0">
            <a:solidFill>
              <a:schemeClr val="tx1"/>
            </a:solidFill>
          </a:endParaRPr>
        </a:p>
      </dgm:t>
    </dgm:pt>
    <dgm:pt modelId="{343D03D3-9D40-470A-AD39-2F5BD6D80A25}" type="parTrans" cxnId="{E23F9B9B-A473-430C-9FFC-80CA2E3DAB26}">
      <dgm:prSet/>
      <dgm:spPr/>
      <dgm:t>
        <a:bodyPr/>
        <a:lstStyle/>
        <a:p>
          <a:endParaRPr lang="cs-CZ"/>
        </a:p>
      </dgm:t>
    </dgm:pt>
    <dgm:pt modelId="{38D8FAF9-C587-462C-BCCF-A6D26C750AB5}" type="sibTrans" cxnId="{E23F9B9B-A473-430C-9FFC-80CA2E3DAB26}">
      <dgm:prSet/>
      <dgm:spPr/>
      <dgm:t>
        <a:bodyPr/>
        <a:lstStyle/>
        <a:p>
          <a:endParaRPr lang="cs-CZ"/>
        </a:p>
      </dgm:t>
    </dgm:pt>
    <dgm:pt modelId="{951F9234-4967-4384-AB17-584111A7C8ED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Propagační kampaň projektu - v průběhu jeho konání vhodným a viditelným způsobem prezentovat statutární město Pardubice – odvod 10 % z dotace.</a:t>
          </a:r>
          <a:endParaRPr lang="en-US" b="0" dirty="0">
            <a:solidFill>
              <a:schemeClr val="tx1"/>
            </a:solidFill>
          </a:endParaRPr>
        </a:p>
      </dgm:t>
    </dgm:pt>
    <dgm:pt modelId="{7A6E001F-121D-49A4-A2E6-8C8D5A336C0D}" type="parTrans" cxnId="{6957CA81-7B63-4467-8FC5-354FA2CA67F1}">
      <dgm:prSet/>
      <dgm:spPr/>
      <dgm:t>
        <a:bodyPr/>
        <a:lstStyle/>
        <a:p>
          <a:endParaRPr lang="cs-CZ"/>
        </a:p>
      </dgm:t>
    </dgm:pt>
    <dgm:pt modelId="{F8DE820F-9258-4198-9C5C-C50756D72777}" type="sibTrans" cxnId="{6957CA81-7B63-4467-8FC5-354FA2CA67F1}">
      <dgm:prSet/>
      <dgm:spPr/>
      <dgm:t>
        <a:bodyPr/>
        <a:lstStyle/>
        <a:p>
          <a:endParaRPr lang="cs-CZ"/>
        </a:p>
      </dgm:t>
    </dgm:pt>
    <dgm:pt modelId="{91227949-F727-4939-BCE5-BBB36F351561}" type="pres">
      <dgm:prSet presAssocID="{78DE051A-755A-4A73-B29F-2EAB4860F734}" presName="linear" presStyleCnt="0">
        <dgm:presLayoutVars>
          <dgm:animLvl val="lvl"/>
          <dgm:resizeHandles val="exact"/>
        </dgm:presLayoutVars>
      </dgm:prSet>
      <dgm:spPr/>
    </dgm:pt>
    <dgm:pt modelId="{BFC6B1E1-20FA-47A2-A58E-679B85B36F77}" type="pres">
      <dgm:prSet presAssocID="{A4B8C40F-0C6A-4607-BE59-61522487851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3772CA-9828-4213-91F2-A418077148F2}" type="pres">
      <dgm:prSet presAssocID="{1E0E0462-A6D1-4909-83F4-314574BE3423}" presName="spacer" presStyleCnt="0"/>
      <dgm:spPr/>
    </dgm:pt>
    <dgm:pt modelId="{0ED2BD59-F2AD-4536-B921-599195B9FEEE}" type="pres">
      <dgm:prSet presAssocID="{8226E8E7-337B-4D60-99CD-359B63B3C2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0805E5-EEF7-4F69-8D9B-82A4675A5982}" type="pres">
      <dgm:prSet presAssocID="{887A5F0B-62D7-4EFA-B330-23E738642A31}" presName="spacer" presStyleCnt="0"/>
      <dgm:spPr/>
    </dgm:pt>
    <dgm:pt modelId="{5BDAF097-F4B3-4A72-BCDA-E3F991D0DA35}" type="pres">
      <dgm:prSet presAssocID="{D24AB517-959F-41D4-AA74-ABF6D1D911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332A26-073E-40EB-AD82-28A8CFD4F318}" type="pres">
      <dgm:prSet presAssocID="{9B64AA84-8EC8-43E9-9AB1-0BAB45BEF337}" presName="spacer" presStyleCnt="0"/>
      <dgm:spPr/>
    </dgm:pt>
    <dgm:pt modelId="{EC748E6C-C610-4B0C-83A5-0904A58EE918}" type="pres">
      <dgm:prSet presAssocID="{74AF6A51-B666-4BF2-8AAD-BB95A8B8458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23A58E-DD3A-4C29-A971-AC5161900284}" type="pres">
      <dgm:prSet presAssocID="{38D8FAF9-C587-462C-BCCF-A6D26C750AB5}" presName="spacer" presStyleCnt="0"/>
      <dgm:spPr/>
    </dgm:pt>
    <dgm:pt modelId="{F37FADD9-EAC1-42F9-8194-1142A45F5083}" type="pres">
      <dgm:prSet presAssocID="{951F9234-4967-4384-AB17-584111A7C8E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CE28413-D77E-4E8E-B55A-BC2814CAC99B}" srcId="{78DE051A-755A-4A73-B29F-2EAB4860F734}" destId="{8226E8E7-337B-4D60-99CD-359B63B3C248}" srcOrd="1" destOrd="0" parTransId="{83A1169D-C194-455C-8155-88260737BFD3}" sibTransId="{887A5F0B-62D7-4EFA-B330-23E738642A31}"/>
    <dgm:cxn modelId="{6ADDBC15-863C-4BF7-B108-E35E9E74555F}" srcId="{78DE051A-755A-4A73-B29F-2EAB4860F734}" destId="{D24AB517-959F-41D4-AA74-ABF6D1D91189}" srcOrd="2" destOrd="0" parTransId="{F2FFD21B-3F18-4961-AC01-38D534B80C54}" sibTransId="{9B64AA84-8EC8-43E9-9AB1-0BAB45BEF337}"/>
    <dgm:cxn modelId="{307E915A-5D3B-44B5-BA3F-2ADB9F01345A}" type="presOf" srcId="{78DE051A-755A-4A73-B29F-2EAB4860F734}" destId="{91227949-F727-4939-BCE5-BBB36F351561}" srcOrd="0" destOrd="0" presId="urn:microsoft.com/office/officeart/2005/8/layout/vList2"/>
    <dgm:cxn modelId="{2B6C537D-030D-4F6A-8968-5A5D8D70E9CF}" type="presOf" srcId="{D24AB517-959F-41D4-AA74-ABF6D1D91189}" destId="{5BDAF097-F4B3-4A72-BCDA-E3F991D0DA35}" srcOrd="0" destOrd="0" presId="urn:microsoft.com/office/officeart/2005/8/layout/vList2"/>
    <dgm:cxn modelId="{6957CA81-7B63-4467-8FC5-354FA2CA67F1}" srcId="{78DE051A-755A-4A73-B29F-2EAB4860F734}" destId="{951F9234-4967-4384-AB17-584111A7C8ED}" srcOrd="4" destOrd="0" parTransId="{7A6E001F-121D-49A4-A2E6-8C8D5A336C0D}" sibTransId="{F8DE820F-9258-4198-9C5C-C50756D72777}"/>
    <dgm:cxn modelId="{E23F9B9B-A473-430C-9FFC-80CA2E3DAB26}" srcId="{78DE051A-755A-4A73-B29F-2EAB4860F734}" destId="{74AF6A51-B666-4BF2-8AAD-BB95A8B84588}" srcOrd="3" destOrd="0" parTransId="{343D03D3-9D40-470A-AD39-2F5BD6D80A25}" sibTransId="{38D8FAF9-C587-462C-BCCF-A6D26C750AB5}"/>
    <dgm:cxn modelId="{EE79D0A7-1582-4723-A1D0-DFDB50987056}" srcId="{78DE051A-755A-4A73-B29F-2EAB4860F734}" destId="{A4B8C40F-0C6A-4607-BE59-615224878514}" srcOrd="0" destOrd="0" parTransId="{26A53933-68CE-47FE-B831-071EFC35CA12}" sibTransId="{1E0E0462-A6D1-4909-83F4-314574BE3423}"/>
    <dgm:cxn modelId="{231C91B0-AB6D-47CB-86D2-97306B0C0ECE}" type="presOf" srcId="{8226E8E7-337B-4D60-99CD-359B63B3C248}" destId="{0ED2BD59-F2AD-4536-B921-599195B9FEEE}" srcOrd="0" destOrd="0" presId="urn:microsoft.com/office/officeart/2005/8/layout/vList2"/>
    <dgm:cxn modelId="{C2179ACF-4B84-4676-B63A-50C0D411B998}" type="presOf" srcId="{A4B8C40F-0C6A-4607-BE59-615224878514}" destId="{BFC6B1E1-20FA-47A2-A58E-679B85B36F77}" srcOrd="0" destOrd="0" presId="urn:microsoft.com/office/officeart/2005/8/layout/vList2"/>
    <dgm:cxn modelId="{54F3FBD7-3894-4ECC-B119-037F68AB7302}" type="presOf" srcId="{74AF6A51-B666-4BF2-8AAD-BB95A8B84588}" destId="{EC748E6C-C610-4B0C-83A5-0904A58EE918}" srcOrd="0" destOrd="0" presId="urn:microsoft.com/office/officeart/2005/8/layout/vList2"/>
    <dgm:cxn modelId="{3812FEEB-5BD0-4C7E-9CE8-C7E9DF679800}" type="presOf" srcId="{951F9234-4967-4384-AB17-584111A7C8ED}" destId="{F37FADD9-EAC1-42F9-8194-1142A45F5083}" srcOrd="0" destOrd="0" presId="urn:microsoft.com/office/officeart/2005/8/layout/vList2"/>
    <dgm:cxn modelId="{9708BD33-5249-4C5B-B0C2-1728D1AAB03E}" type="presParOf" srcId="{91227949-F727-4939-BCE5-BBB36F351561}" destId="{BFC6B1E1-20FA-47A2-A58E-679B85B36F77}" srcOrd="0" destOrd="0" presId="urn:microsoft.com/office/officeart/2005/8/layout/vList2"/>
    <dgm:cxn modelId="{1252239D-F049-451F-836B-64E47D1F6BCB}" type="presParOf" srcId="{91227949-F727-4939-BCE5-BBB36F351561}" destId="{2A3772CA-9828-4213-91F2-A418077148F2}" srcOrd="1" destOrd="0" presId="urn:microsoft.com/office/officeart/2005/8/layout/vList2"/>
    <dgm:cxn modelId="{A6025802-1222-41E9-B536-CA4C777F79D7}" type="presParOf" srcId="{91227949-F727-4939-BCE5-BBB36F351561}" destId="{0ED2BD59-F2AD-4536-B921-599195B9FEEE}" srcOrd="2" destOrd="0" presId="urn:microsoft.com/office/officeart/2005/8/layout/vList2"/>
    <dgm:cxn modelId="{378F911E-D6FA-4829-8BD2-F76272A9BB5E}" type="presParOf" srcId="{91227949-F727-4939-BCE5-BBB36F351561}" destId="{720805E5-EEF7-4F69-8D9B-82A4675A5982}" srcOrd="3" destOrd="0" presId="urn:microsoft.com/office/officeart/2005/8/layout/vList2"/>
    <dgm:cxn modelId="{97EACCA7-C255-4328-8926-EB50FE7C8D56}" type="presParOf" srcId="{91227949-F727-4939-BCE5-BBB36F351561}" destId="{5BDAF097-F4B3-4A72-BCDA-E3F991D0DA35}" srcOrd="4" destOrd="0" presId="urn:microsoft.com/office/officeart/2005/8/layout/vList2"/>
    <dgm:cxn modelId="{712B14A6-BF87-4599-A9E8-1E7834016422}" type="presParOf" srcId="{91227949-F727-4939-BCE5-BBB36F351561}" destId="{EA332A26-073E-40EB-AD82-28A8CFD4F318}" srcOrd="5" destOrd="0" presId="urn:microsoft.com/office/officeart/2005/8/layout/vList2"/>
    <dgm:cxn modelId="{426F75D9-3354-45A9-908D-CC2945F03A8C}" type="presParOf" srcId="{91227949-F727-4939-BCE5-BBB36F351561}" destId="{EC748E6C-C610-4B0C-83A5-0904A58EE918}" srcOrd="6" destOrd="0" presId="urn:microsoft.com/office/officeart/2005/8/layout/vList2"/>
    <dgm:cxn modelId="{D49C39FC-FA6A-4F04-9D07-55DAA71378B6}" type="presParOf" srcId="{91227949-F727-4939-BCE5-BBB36F351561}" destId="{9923A58E-DD3A-4C29-A971-AC5161900284}" srcOrd="7" destOrd="0" presId="urn:microsoft.com/office/officeart/2005/8/layout/vList2"/>
    <dgm:cxn modelId="{9FBF122A-94B6-47DD-9769-6273A58BCAC3}" type="presParOf" srcId="{91227949-F727-4939-BCE5-BBB36F351561}" destId="{F37FADD9-EAC1-42F9-8194-1142A45F50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DD6ECB-37FC-4CD9-BACE-A70D87D84FF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DA78F5-AF8F-4CCD-AC08-11CA1A265307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Podmínky dotačního programu PPCR 2026</a:t>
          </a:r>
          <a:endParaRPr lang="en-US" dirty="0">
            <a:solidFill>
              <a:schemeClr val="tx1"/>
            </a:solidFill>
          </a:endParaRPr>
        </a:p>
      </dgm:t>
    </dgm:pt>
    <dgm:pt modelId="{33A9B0F1-5F22-4E66-A058-79A45A27CFD1}" type="parTrans" cxnId="{9AD5DB37-3344-4206-9562-F5349E04C5BE}">
      <dgm:prSet/>
      <dgm:spPr/>
      <dgm:t>
        <a:bodyPr/>
        <a:lstStyle/>
        <a:p>
          <a:endParaRPr lang="en-US"/>
        </a:p>
      </dgm:t>
    </dgm:pt>
    <dgm:pt modelId="{D6E43D4E-7FFE-444E-B348-12BD928F1994}" type="sibTrans" cxnId="{9AD5DB37-3344-4206-9562-F5349E04C5BE}">
      <dgm:prSet/>
      <dgm:spPr/>
      <dgm:t>
        <a:bodyPr/>
        <a:lstStyle/>
        <a:p>
          <a:endParaRPr lang="en-US"/>
        </a:p>
      </dgm:t>
    </dgm:pt>
    <dgm:pt modelId="{7A27161A-19B9-4935-81FD-2FA7719651E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Zásady</a:t>
          </a:r>
          <a:r>
            <a:rPr lang="en-US" dirty="0">
              <a:solidFill>
                <a:schemeClr val="tx1"/>
              </a:solidFill>
            </a:rPr>
            <a:t> pro </a:t>
          </a:r>
          <a:r>
            <a:rPr lang="en-US" dirty="0" err="1">
              <a:solidFill>
                <a:schemeClr val="tx1"/>
              </a:solidFill>
            </a:rPr>
            <a:t>poskytování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dotací</a:t>
          </a:r>
          <a:r>
            <a:rPr lang="en-US" dirty="0">
              <a:solidFill>
                <a:schemeClr val="tx1"/>
              </a:solidFill>
            </a:rPr>
            <a:t> z </a:t>
          </a:r>
          <a:r>
            <a:rPr lang="en-US" dirty="0" err="1">
              <a:solidFill>
                <a:schemeClr val="tx1"/>
              </a:solidFill>
            </a:rPr>
            <a:t>rozpočtu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statutárního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města</a:t>
          </a:r>
          <a:r>
            <a:rPr lang="en-US" dirty="0">
              <a:solidFill>
                <a:schemeClr val="tx1"/>
              </a:solidFill>
            </a:rPr>
            <a:t> Pardubice</a:t>
          </a:r>
        </a:p>
      </dgm:t>
    </dgm:pt>
    <dgm:pt modelId="{EB16E536-0B84-45BE-B789-48A8C50A9874}" type="parTrans" cxnId="{0A5E4862-3BDF-4390-A90B-D160765F502E}">
      <dgm:prSet/>
      <dgm:spPr/>
      <dgm:t>
        <a:bodyPr/>
        <a:lstStyle/>
        <a:p>
          <a:endParaRPr lang="en-US"/>
        </a:p>
      </dgm:t>
    </dgm:pt>
    <dgm:pt modelId="{979D79B9-6835-4B6C-BDC9-6C8FF8CF383A}" type="sibTrans" cxnId="{0A5E4862-3BDF-4390-A90B-D160765F502E}">
      <dgm:prSet/>
      <dgm:spPr/>
      <dgm:t>
        <a:bodyPr/>
        <a:lstStyle/>
        <a:p>
          <a:endParaRPr lang="en-US"/>
        </a:p>
      </dgm:t>
    </dgm:pt>
    <dgm:pt modelId="{5193F308-125D-4704-A814-085B2923CB0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Pravidla</a:t>
          </a:r>
          <a:r>
            <a:rPr lang="en-US" dirty="0">
              <a:solidFill>
                <a:schemeClr val="tx1"/>
              </a:solidFill>
            </a:rPr>
            <a:t> pro </a:t>
          </a:r>
          <a:r>
            <a:rPr lang="en-US" dirty="0" err="1">
              <a:solidFill>
                <a:schemeClr val="tx1"/>
              </a:solidFill>
            </a:rPr>
            <a:t>poskytování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dotací</a:t>
          </a:r>
          <a:r>
            <a:rPr lang="en-US" dirty="0">
              <a:solidFill>
                <a:schemeClr val="tx1"/>
              </a:solidFill>
            </a:rPr>
            <a:t> z </a:t>
          </a:r>
          <a:r>
            <a:rPr lang="en-US" dirty="0" err="1">
              <a:solidFill>
                <a:schemeClr val="tx1"/>
              </a:solidFill>
            </a:rPr>
            <a:t>Programu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podpory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cs-CZ" dirty="0">
              <a:solidFill>
                <a:schemeClr val="tx1"/>
              </a:solidFill>
            </a:rPr>
            <a:t>cestovního ruchu </a:t>
          </a:r>
          <a:r>
            <a:rPr lang="en-US" dirty="0">
              <a:solidFill>
                <a:schemeClr val="tx1"/>
              </a:solidFill>
            </a:rPr>
            <a:t>202</a:t>
          </a:r>
          <a:r>
            <a:rPr lang="cs-CZ" dirty="0">
              <a:solidFill>
                <a:schemeClr val="tx1"/>
              </a:solidFill>
            </a:rPr>
            <a:t>6</a:t>
          </a:r>
          <a:endParaRPr lang="en-US" dirty="0">
            <a:solidFill>
              <a:schemeClr val="tx1"/>
            </a:solidFill>
          </a:endParaRPr>
        </a:p>
      </dgm:t>
    </dgm:pt>
    <dgm:pt modelId="{72C4A464-0EE6-4A69-853E-7DF0C1FC7B61}" type="parTrans" cxnId="{D6EB3FD8-DFC0-47B4-87FA-B9FA6050ADF6}">
      <dgm:prSet/>
      <dgm:spPr/>
      <dgm:t>
        <a:bodyPr/>
        <a:lstStyle/>
        <a:p>
          <a:endParaRPr lang="en-US"/>
        </a:p>
      </dgm:t>
    </dgm:pt>
    <dgm:pt modelId="{5AD1DC59-D736-4923-9DF1-DECE07A20F69}" type="sibTrans" cxnId="{D6EB3FD8-DFC0-47B4-87FA-B9FA6050ADF6}">
      <dgm:prSet/>
      <dgm:spPr/>
      <dgm:t>
        <a:bodyPr/>
        <a:lstStyle/>
        <a:p>
          <a:endParaRPr lang="en-US"/>
        </a:p>
      </dgm:t>
    </dgm:pt>
    <dgm:pt modelId="{7F9AEBCC-E163-4A70-96B3-FEC1E5ECD567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Vše dostupné zde:     </a:t>
          </a:r>
          <a:r>
            <a:rPr lang="en-US" b="0" i="0" baseline="0" dirty="0">
              <a:hlinkClick xmlns:r="http://schemas.openxmlformats.org/officeDocument/2006/relationships" r:id="rId1"/>
            </a:rPr>
            <a:t>https://pardubice.eu/dotace</a:t>
          </a:r>
          <a:endParaRPr lang="en-US" dirty="0"/>
        </a:p>
      </dgm:t>
    </dgm:pt>
    <dgm:pt modelId="{0DB0E33D-B7B2-451C-BB12-4C0E4720DDB1}" type="parTrans" cxnId="{7CDEFD8C-6208-4C42-9387-4FFDE4DE925F}">
      <dgm:prSet/>
      <dgm:spPr/>
      <dgm:t>
        <a:bodyPr/>
        <a:lstStyle/>
        <a:p>
          <a:endParaRPr lang="en-US"/>
        </a:p>
      </dgm:t>
    </dgm:pt>
    <dgm:pt modelId="{F1041830-9963-4081-810A-E9AF83575F9B}" type="sibTrans" cxnId="{7CDEFD8C-6208-4C42-9387-4FFDE4DE925F}">
      <dgm:prSet/>
      <dgm:spPr/>
      <dgm:t>
        <a:bodyPr/>
        <a:lstStyle/>
        <a:p>
          <a:endParaRPr lang="en-US"/>
        </a:p>
      </dgm:t>
    </dgm:pt>
    <dgm:pt modelId="{BE8A1580-237A-49C0-AB4F-58877C78270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Strategie rozvoje cestovního ruchu pro TO Pardubicko 2022-2026. Stěžejní témata vyplývající ze Strategie rozvoje cestovního ruchu pro TO Pardubicko 2022 – 2026.</a:t>
          </a:r>
        </a:p>
      </dgm:t>
    </dgm:pt>
    <dgm:pt modelId="{1635F179-163F-4733-84B8-CE2C4133F28F}" type="parTrans" cxnId="{9B6194C4-FDC3-4A58-A94B-C6C0FE603AB7}">
      <dgm:prSet/>
      <dgm:spPr/>
      <dgm:t>
        <a:bodyPr/>
        <a:lstStyle/>
        <a:p>
          <a:endParaRPr lang="cs-CZ"/>
        </a:p>
      </dgm:t>
    </dgm:pt>
    <dgm:pt modelId="{946082A2-AB53-40CE-9BA3-D12525A10B81}" type="sibTrans" cxnId="{9B6194C4-FDC3-4A58-A94B-C6C0FE603AB7}">
      <dgm:prSet/>
      <dgm:spPr/>
      <dgm:t>
        <a:bodyPr/>
        <a:lstStyle/>
        <a:p>
          <a:endParaRPr lang="cs-CZ"/>
        </a:p>
      </dgm:t>
    </dgm:pt>
    <dgm:pt modelId="{C9F7C6B8-D304-48BF-9BC2-A76C09D2803E}" type="pres">
      <dgm:prSet presAssocID="{92DD6ECB-37FC-4CD9-BACE-A70D87D84FF8}" presName="outerComposite" presStyleCnt="0">
        <dgm:presLayoutVars>
          <dgm:chMax val="5"/>
          <dgm:dir/>
          <dgm:resizeHandles val="exact"/>
        </dgm:presLayoutVars>
      </dgm:prSet>
      <dgm:spPr/>
    </dgm:pt>
    <dgm:pt modelId="{D1C4C1A6-B3A2-4CDE-BDB3-7D5209887A53}" type="pres">
      <dgm:prSet presAssocID="{92DD6ECB-37FC-4CD9-BACE-A70D87D84FF8}" presName="dummyMaxCanvas" presStyleCnt="0">
        <dgm:presLayoutVars/>
      </dgm:prSet>
      <dgm:spPr/>
    </dgm:pt>
    <dgm:pt modelId="{6D738B92-E511-458A-A158-02DF24B32A45}" type="pres">
      <dgm:prSet presAssocID="{92DD6ECB-37FC-4CD9-BACE-A70D87D84FF8}" presName="FiveNodes_1" presStyleLbl="node1" presStyleIdx="0" presStyleCnt="5">
        <dgm:presLayoutVars>
          <dgm:bulletEnabled val="1"/>
        </dgm:presLayoutVars>
      </dgm:prSet>
      <dgm:spPr/>
    </dgm:pt>
    <dgm:pt modelId="{8525F08F-593E-49AD-9D52-F24FD8B60103}" type="pres">
      <dgm:prSet presAssocID="{92DD6ECB-37FC-4CD9-BACE-A70D87D84FF8}" presName="FiveNodes_2" presStyleLbl="node1" presStyleIdx="1" presStyleCnt="5">
        <dgm:presLayoutVars>
          <dgm:bulletEnabled val="1"/>
        </dgm:presLayoutVars>
      </dgm:prSet>
      <dgm:spPr/>
    </dgm:pt>
    <dgm:pt modelId="{3B564C95-FC6D-4084-A3A9-08264A438769}" type="pres">
      <dgm:prSet presAssocID="{92DD6ECB-37FC-4CD9-BACE-A70D87D84FF8}" presName="FiveNodes_3" presStyleLbl="node1" presStyleIdx="2" presStyleCnt="5">
        <dgm:presLayoutVars>
          <dgm:bulletEnabled val="1"/>
        </dgm:presLayoutVars>
      </dgm:prSet>
      <dgm:spPr/>
    </dgm:pt>
    <dgm:pt modelId="{F34EB0F4-FC69-4A02-8C38-CABB176F2A66}" type="pres">
      <dgm:prSet presAssocID="{92DD6ECB-37FC-4CD9-BACE-A70D87D84FF8}" presName="FiveNodes_4" presStyleLbl="node1" presStyleIdx="3" presStyleCnt="5">
        <dgm:presLayoutVars>
          <dgm:bulletEnabled val="1"/>
        </dgm:presLayoutVars>
      </dgm:prSet>
      <dgm:spPr/>
    </dgm:pt>
    <dgm:pt modelId="{E23DD0C1-705B-4BD5-999B-53B5AC0F29B6}" type="pres">
      <dgm:prSet presAssocID="{92DD6ECB-37FC-4CD9-BACE-A70D87D84FF8}" presName="FiveNodes_5" presStyleLbl="node1" presStyleIdx="4" presStyleCnt="5">
        <dgm:presLayoutVars>
          <dgm:bulletEnabled val="1"/>
        </dgm:presLayoutVars>
      </dgm:prSet>
      <dgm:spPr/>
    </dgm:pt>
    <dgm:pt modelId="{A12696D4-0D4C-4BA8-8E6F-E506230DEB75}" type="pres">
      <dgm:prSet presAssocID="{92DD6ECB-37FC-4CD9-BACE-A70D87D84FF8}" presName="FiveConn_1-2" presStyleLbl="fgAccFollowNode1" presStyleIdx="0" presStyleCnt="4">
        <dgm:presLayoutVars>
          <dgm:bulletEnabled val="1"/>
        </dgm:presLayoutVars>
      </dgm:prSet>
      <dgm:spPr/>
    </dgm:pt>
    <dgm:pt modelId="{9D7ACBE5-0A07-4F41-ACC6-9C8D6B2DD3D7}" type="pres">
      <dgm:prSet presAssocID="{92DD6ECB-37FC-4CD9-BACE-A70D87D84FF8}" presName="FiveConn_2-3" presStyleLbl="fgAccFollowNode1" presStyleIdx="1" presStyleCnt="4">
        <dgm:presLayoutVars>
          <dgm:bulletEnabled val="1"/>
        </dgm:presLayoutVars>
      </dgm:prSet>
      <dgm:spPr/>
    </dgm:pt>
    <dgm:pt modelId="{FC8E467A-6DE1-42B3-868B-4A8A0893C93B}" type="pres">
      <dgm:prSet presAssocID="{92DD6ECB-37FC-4CD9-BACE-A70D87D84FF8}" presName="FiveConn_3-4" presStyleLbl="fgAccFollowNode1" presStyleIdx="2" presStyleCnt="4">
        <dgm:presLayoutVars>
          <dgm:bulletEnabled val="1"/>
        </dgm:presLayoutVars>
      </dgm:prSet>
      <dgm:spPr/>
    </dgm:pt>
    <dgm:pt modelId="{7779AADC-8D4C-428B-874C-304208E40687}" type="pres">
      <dgm:prSet presAssocID="{92DD6ECB-37FC-4CD9-BACE-A70D87D84FF8}" presName="FiveConn_4-5" presStyleLbl="fgAccFollowNode1" presStyleIdx="3" presStyleCnt="4">
        <dgm:presLayoutVars>
          <dgm:bulletEnabled val="1"/>
        </dgm:presLayoutVars>
      </dgm:prSet>
      <dgm:spPr/>
    </dgm:pt>
    <dgm:pt modelId="{13A8AB6C-FE26-487B-9CD4-928400B92340}" type="pres">
      <dgm:prSet presAssocID="{92DD6ECB-37FC-4CD9-BACE-A70D87D84FF8}" presName="FiveNodes_1_text" presStyleLbl="node1" presStyleIdx="4" presStyleCnt="5">
        <dgm:presLayoutVars>
          <dgm:bulletEnabled val="1"/>
        </dgm:presLayoutVars>
      </dgm:prSet>
      <dgm:spPr/>
    </dgm:pt>
    <dgm:pt modelId="{EA0C7F56-F028-4B5D-81CE-A2DAAB9CAE27}" type="pres">
      <dgm:prSet presAssocID="{92DD6ECB-37FC-4CD9-BACE-A70D87D84FF8}" presName="FiveNodes_2_text" presStyleLbl="node1" presStyleIdx="4" presStyleCnt="5">
        <dgm:presLayoutVars>
          <dgm:bulletEnabled val="1"/>
        </dgm:presLayoutVars>
      </dgm:prSet>
      <dgm:spPr/>
    </dgm:pt>
    <dgm:pt modelId="{CC069447-1466-4436-8C87-573F490394F6}" type="pres">
      <dgm:prSet presAssocID="{92DD6ECB-37FC-4CD9-BACE-A70D87D84FF8}" presName="FiveNodes_3_text" presStyleLbl="node1" presStyleIdx="4" presStyleCnt="5">
        <dgm:presLayoutVars>
          <dgm:bulletEnabled val="1"/>
        </dgm:presLayoutVars>
      </dgm:prSet>
      <dgm:spPr/>
    </dgm:pt>
    <dgm:pt modelId="{1D902C0B-1452-4094-B758-63DAFFBB72DE}" type="pres">
      <dgm:prSet presAssocID="{92DD6ECB-37FC-4CD9-BACE-A70D87D84FF8}" presName="FiveNodes_4_text" presStyleLbl="node1" presStyleIdx="4" presStyleCnt="5">
        <dgm:presLayoutVars>
          <dgm:bulletEnabled val="1"/>
        </dgm:presLayoutVars>
      </dgm:prSet>
      <dgm:spPr/>
    </dgm:pt>
    <dgm:pt modelId="{55CB3F71-5962-46A2-860F-C9A03A1D003E}" type="pres">
      <dgm:prSet presAssocID="{92DD6ECB-37FC-4CD9-BACE-A70D87D84FF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62ADC01-5B1D-4C73-8A8C-C1468FC38E67}" type="presOf" srcId="{979D79B9-6835-4B6C-BDC9-6C8FF8CF383A}" destId="{9D7ACBE5-0A07-4F41-ACC6-9C8D6B2DD3D7}" srcOrd="0" destOrd="0" presId="urn:microsoft.com/office/officeart/2005/8/layout/vProcess5"/>
    <dgm:cxn modelId="{69A2550C-196D-421A-B594-2D62897F825B}" type="presOf" srcId="{7A27161A-19B9-4935-81FD-2FA7719651E4}" destId="{8525F08F-593E-49AD-9D52-F24FD8B60103}" srcOrd="0" destOrd="0" presId="urn:microsoft.com/office/officeart/2005/8/layout/vProcess5"/>
    <dgm:cxn modelId="{DB3D1616-F36B-4F3D-B170-D546F36A081B}" type="presOf" srcId="{7F9AEBCC-E163-4A70-96B3-FEC1E5ECD567}" destId="{55CB3F71-5962-46A2-860F-C9A03A1D003E}" srcOrd="1" destOrd="0" presId="urn:microsoft.com/office/officeart/2005/8/layout/vProcess5"/>
    <dgm:cxn modelId="{24431228-BFA4-4D4D-8268-9ECA3F825747}" type="presOf" srcId="{5193F308-125D-4704-A814-085B2923CB04}" destId="{3B564C95-FC6D-4084-A3A9-08264A438769}" srcOrd="0" destOrd="0" presId="urn:microsoft.com/office/officeart/2005/8/layout/vProcess5"/>
    <dgm:cxn modelId="{F9D28628-B2D7-4523-981C-6821D06407B3}" type="presOf" srcId="{92DD6ECB-37FC-4CD9-BACE-A70D87D84FF8}" destId="{C9F7C6B8-D304-48BF-9BC2-A76C09D2803E}" srcOrd="0" destOrd="0" presId="urn:microsoft.com/office/officeart/2005/8/layout/vProcess5"/>
    <dgm:cxn modelId="{4A391E2E-2BC7-4E47-BB39-7AA472F5FACF}" type="presOf" srcId="{946082A2-AB53-40CE-9BA3-D12525A10B81}" destId="{7779AADC-8D4C-428B-874C-304208E40687}" srcOrd="0" destOrd="0" presId="urn:microsoft.com/office/officeart/2005/8/layout/vProcess5"/>
    <dgm:cxn modelId="{9AD5DB37-3344-4206-9562-F5349E04C5BE}" srcId="{92DD6ECB-37FC-4CD9-BACE-A70D87D84FF8}" destId="{77DA78F5-AF8F-4CCD-AC08-11CA1A265307}" srcOrd="0" destOrd="0" parTransId="{33A9B0F1-5F22-4E66-A058-79A45A27CFD1}" sibTransId="{D6E43D4E-7FFE-444E-B348-12BD928F1994}"/>
    <dgm:cxn modelId="{0A5E4862-3BDF-4390-A90B-D160765F502E}" srcId="{92DD6ECB-37FC-4CD9-BACE-A70D87D84FF8}" destId="{7A27161A-19B9-4935-81FD-2FA7719651E4}" srcOrd="1" destOrd="0" parTransId="{EB16E536-0B84-45BE-B789-48A8C50A9874}" sibTransId="{979D79B9-6835-4B6C-BDC9-6C8FF8CF383A}"/>
    <dgm:cxn modelId="{22E26943-2F95-46BD-91DD-8EC1082DDB6B}" type="presOf" srcId="{77DA78F5-AF8F-4CCD-AC08-11CA1A265307}" destId="{13A8AB6C-FE26-487B-9CD4-928400B92340}" srcOrd="1" destOrd="0" presId="urn:microsoft.com/office/officeart/2005/8/layout/vProcess5"/>
    <dgm:cxn modelId="{F34F576E-8D95-4BEE-8558-66DE4CF0B980}" type="presOf" srcId="{5193F308-125D-4704-A814-085B2923CB04}" destId="{CC069447-1466-4436-8C87-573F490394F6}" srcOrd="1" destOrd="0" presId="urn:microsoft.com/office/officeart/2005/8/layout/vProcess5"/>
    <dgm:cxn modelId="{1FC26F83-096A-40FC-9AB8-0553AB7DFF48}" type="presOf" srcId="{D6E43D4E-7FFE-444E-B348-12BD928F1994}" destId="{A12696D4-0D4C-4BA8-8E6F-E506230DEB75}" srcOrd="0" destOrd="0" presId="urn:microsoft.com/office/officeart/2005/8/layout/vProcess5"/>
    <dgm:cxn modelId="{CF844986-7D0C-4D18-AEE5-241876410427}" type="presOf" srcId="{BE8A1580-237A-49C0-AB4F-58877C78270E}" destId="{F34EB0F4-FC69-4A02-8C38-CABB176F2A66}" srcOrd="0" destOrd="0" presId="urn:microsoft.com/office/officeart/2005/8/layout/vProcess5"/>
    <dgm:cxn modelId="{7CDEFD8C-6208-4C42-9387-4FFDE4DE925F}" srcId="{92DD6ECB-37FC-4CD9-BACE-A70D87D84FF8}" destId="{7F9AEBCC-E163-4A70-96B3-FEC1E5ECD567}" srcOrd="4" destOrd="0" parTransId="{0DB0E33D-B7B2-451C-BB12-4C0E4720DDB1}" sibTransId="{F1041830-9963-4081-810A-E9AF83575F9B}"/>
    <dgm:cxn modelId="{EB254092-D898-4E0B-AAB8-E6DF329A49BA}" type="presOf" srcId="{77DA78F5-AF8F-4CCD-AC08-11CA1A265307}" destId="{6D738B92-E511-458A-A158-02DF24B32A45}" srcOrd="0" destOrd="0" presId="urn:microsoft.com/office/officeart/2005/8/layout/vProcess5"/>
    <dgm:cxn modelId="{A8EEA69F-06F5-4BA6-97F4-3E5E75E47732}" type="presOf" srcId="{7F9AEBCC-E163-4A70-96B3-FEC1E5ECD567}" destId="{E23DD0C1-705B-4BD5-999B-53B5AC0F29B6}" srcOrd="0" destOrd="0" presId="urn:microsoft.com/office/officeart/2005/8/layout/vProcess5"/>
    <dgm:cxn modelId="{9B6194C4-FDC3-4A58-A94B-C6C0FE603AB7}" srcId="{92DD6ECB-37FC-4CD9-BACE-A70D87D84FF8}" destId="{BE8A1580-237A-49C0-AB4F-58877C78270E}" srcOrd="3" destOrd="0" parTransId="{1635F179-163F-4733-84B8-CE2C4133F28F}" sibTransId="{946082A2-AB53-40CE-9BA3-D12525A10B81}"/>
    <dgm:cxn modelId="{D6EB3FD8-DFC0-47B4-87FA-B9FA6050ADF6}" srcId="{92DD6ECB-37FC-4CD9-BACE-A70D87D84FF8}" destId="{5193F308-125D-4704-A814-085B2923CB04}" srcOrd="2" destOrd="0" parTransId="{72C4A464-0EE6-4A69-853E-7DF0C1FC7B61}" sibTransId="{5AD1DC59-D736-4923-9DF1-DECE07A20F69}"/>
    <dgm:cxn modelId="{01AC21D9-C752-48DB-A897-8D8186D69826}" type="presOf" srcId="{5AD1DC59-D736-4923-9DF1-DECE07A20F69}" destId="{FC8E467A-6DE1-42B3-868B-4A8A0893C93B}" srcOrd="0" destOrd="0" presId="urn:microsoft.com/office/officeart/2005/8/layout/vProcess5"/>
    <dgm:cxn modelId="{90DD50DF-A5AC-46B9-B576-736ECF90DFE4}" type="presOf" srcId="{7A27161A-19B9-4935-81FD-2FA7719651E4}" destId="{EA0C7F56-F028-4B5D-81CE-A2DAAB9CAE27}" srcOrd="1" destOrd="0" presId="urn:microsoft.com/office/officeart/2005/8/layout/vProcess5"/>
    <dgm:cxn modelId="{E5065EEA-80C3-4264-9626-485190DD374F}" type="presOf" srcId="{BE8A1580-237A-49C0-AB4F-58877C78270E}" destId="{1D902C0B-1452-4094-B758-63DAFFBB72DE}" srcOrd="1" destOrd="0" presId="urn:microsoft.com/office/officeart/2005/8/layout/vProcess5"/>
    <dgm:cxn modelId="{2833B0D4-E855-4E5E-B7F3-763EC8CA6BC7}" type="presParOf" srcId="{C9F7C6B8-D304-48BF-9BC2-A76C09D2803E}" destId="{D1C4C1A6-B3A2-4CDE-BDB3-7D5209887A53}" srcOrd="0" destOrd="0" presId="urn:microsoft.com/office/officeart/2005/8/layout/vProcess5"/>
    <dgm:cxn modelId="{24050E54-8C19-497D-865F-D7A8801DFAC5}" type="presParOf" srcId="{C9F7C6B8-D304-48BF-9BC2-A76C09D2803E}" destId="{6D738B92-E511-458A-A158-02DF24B32A45}" srcOrd="1" destOrd="0" presId="urn:microsoft.com/office/officeart/2005/8/layout/vProcess5"/>
    <dgm:cxn modelId="{87731AEA-08D2-4458-9780-A007AD59103B}" type="presParOf" srcId="{C9F7C6B8-D304-48BF-9BC2-A76C09D2803E}" destId="{8525F08F-593E-49AD-9D52-F24FD8B60103}" srcOrd="2" destOrd="0" presId="urn:microsoft.com/office/officeart/2005/8/layout/vProcess5"/>
    <dgm:cxn modelId="{C0B03C3A-B007-4F0D-A867-4CDE51E32B67}" type="presParOf" srcId="{C9F7C6B8-D304-48BF-9BC2-A76C09D2803E}" destId="{3B564C95-FC6D-4084-A3A9-08264A438769}" srcOrd="3" destOrd="0" presId="urn:microsoft.com/office/officeart/2005/8/layout/vProcess5"/>
    <dgm:cxn modelId="{7B910C64-646B-4E1D-9F58-2E352A9F5BDD}" type="presParOf" srcId="{C9F7C6B8-D304-48BF-9BC2-A76C09D2803E}" destId="{F34EB0F4-FC69-4A02-8C38-CABB176F2A66}" srcOrd="4" destOrd="0" presId="urn:microsoft.com/office/officeart/2005/8/layout/vProcess5"/>
    <dgm:cxn modelId="{6F820476-3DFB-4FD4-BEB8-D4DB2A95FAE1}" type="presParOf" srcId="{C9F7C6B8-D304-48BF-9BC2-A76C09D2803E}" destId="{E23DD0C1-705B-4BD5-999B-53B5AC0F29B6}" srcOrd="5" destOrd="0" presId="urn:microsoft.com/office/officeart/2005/8/layout/vProcess5"/>
    <dgm:cxn modelId="{7FFBDBB5-C73D-4DE1-8041-14A7CA2E81D1}" type="presParOf" srcId="{C9F7C6B8-D304-48BF-9BC2-A76C09D2803E}" destId="{A12696D4-0D4C-4BA8-8E6F-E506230DEB75}" srcOrd="6" destOrd="0" presId="urn:microsoft.com/office/officeart/2005/8/layout/vProcess5"/>
    <dgm:cxn modelId="{A034CF91-408F-48EE-8B90-C06A5BFC04C8}" type="presParOf" srcId="{C9F7C6B8-D304-48BF-9BC2-A76C09D2803E}" destId="{9D7ACBE5-0A07-4F41-ACC6-9C8D6B2DD3D7}" srcOrd="7" destOrd="0" presId="urn:microsoft.com/office/officeart/2005/8/layout/vProcess5"/>
    <dgm:cxn modelId="{96F8D06C-319F-47D9-A537-5F090384D9B8}" type="presParOf" srcId="{C9F7C6B8-D304-48BF-9BC2-A76C09D2803E}" destId="{FC8E467A-6DE1-42B3-868B-4A8A0893C93B}" srcOrd="8" destOrd="0" presId="urn:microsoft.com/office/officeart/2005/8/layout/vProcess5"/>
    <dgm:cxn modelId="{B47C50CB-54EB-4184-B219-637FA04D7BB3}" type="presParOf" srcId="{C9F7C6B8-D304-48BF-9BC2-A76C09D2803E}" destId="{7779AADC-8D4C-428B-874C-304208E40687}" srcOrd="9" destOrd="0" presId="urn:microsoft.com/office/officeart/2005/8/layout/vProcess5"/>
    <dgm:cxn modelId="{3FB6ABAB-FD9D-4FC8-864A-D172803AC02D}" type="presParOf" srcId="{C9F7C6B8-D304-48BF-9BC2-A76C09D2803E}" destId="{13A8AB6C-FE26-487B-9CD4-928400B92340}" srcOrd="10" destOrd="0" presId="urn:microsoft.com/office/officeart/2005/8/layout/vProcess5"/>
    <dgm:cxn modelId="{20A97FB9-B837-4422-A051-ABAAEC54A385}" type="presParOf" srcId="{C9F7C6B8-D304-48BF-9BC2-A76C09D2803E}" destId="{EA0C7F56-F028-4B5D-81CE-A2DAAB9CAE27}" srcOrd="11" destOrd="0" presId="urn:microsoft.com/office/officeart/2005/8/layout/vProcess5"/>
    <dgm:cxn modelId="{A33CD68D-E2E9-46A8-992D-6CC5DB1302B6}" type="presParOf" srcId="{C9F7C6B8-D304-48BF-9BC2-A76C09D2803E}" destId="{CC069447-1466-4436-8C87-573F490394F6}" srcOrd="12" destOrd="0" presId="urn:microsoft.com/office/officeart/2005/8/layout/vProcess5"/>
    <dgm:cxn modelId="{27F909B9-FDA3-4F4F-AD97-0E4250C659D8}" type="presParOf" srcId="{C9F7C6B8-D304-48BF-9BC2-A76C09D2803E}" destId="{1D902C0B-1452-4094-B758-63DAFFBB72DE}" srcOrd="13" destOrd="0" presId="urn:microsoft.com/office/officeart/2005/8/layout/vProcess5"/>
    <dgm:cxn modelId="{05042C70-4242-494D-82F5-261A17518BFA}" type="presParOf" srcId="{C9F7C6B8-D304-48BF-9BC2-A76C09D2803E}" destId="{55CB3F71-5962-46A2-860F-C9A03A1D00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78B37-75B6-49AE-8655-E9E167176BC3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98E55-32FB-48F9-9690-541CEDBC8BFF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Audiovizuální</a:t>
          </a:r>
          <a:r>
            <a:rPr lang="en-US" sz="2800" b="1" kern="1200" dirty="0"/>
            <a:t> </a:t>
          </a:r>
          <a:r>
            <a:rPr lang="en-US" sz="2800" b="1" kern="1200" dirty="0" err="1"/>
            <a:t>tvorba</a:t>
          </a:r>
          <a:endParaRPr lang="en-US" sz="2800" b="1" kern="1200" dirty="0"/>
        </a:p>
      </dsp:txBody>
      <dsp:txXfrm>
        <a:off x="585701" y="1066737"/>
        <a:ext cx="4337991" cy="2693452"/>
      </dsp:txXfrm>
    </dsp:sp>
    <dsp:sp modelId="{C172C046-0F9A-4392-AFFC-68AE7474EBA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E0DBD-0A2B-4701-B622-662989FB3577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Zvýšení</a:t>
          </a:r>
          <a:r>
            <a:rPr lang="en-US" sz="2800" kern="1200" dirty="0"/>
            <a:t> </a:t>
          </a:r>
          <a:r>
            <a:rPr lang="en-US" sz="2800" kern="1200" dirty="0" err="1"/>
            <a:t>bodové</a:t>
          </a:r>
          <a:r>
            <a:rPr lang="en-US" sz="2800" kern="1200" dirty="0"/>
            <a:t> </a:t>
          </a:r>
          <a:r>
            <a:rPr lang="en-US" sz="2800" kern="1200" dirty="0" err="1"/>
            <a:t>hranice</a:t>
          </a:r>
          <a:r>
            <a:rPr lang="en-US" sz="2800" kern="1200" dirty="0"/>
            <a:t> pro </a:t>
          </a:r>
          <a:r>
            <a:rPr lang="en-US" sz="2800" kern="1200" dirty="0" err="1"/>
            <a:t>získání</a:t>
          </a:r>
          <a:r>
            <a:rPr lang="en-US" sz="2800" kern="1200" dirty="0"/>
            <a:t> </a:t>
          </a:r>
          <a:r>
            <a:rPr lang="en-US" sz="2800" kern="1200" dirty="0" err="1"/>
            <a:t>dotace</a:t>
          </a:r>
          <a:r>
            <a:rPr lang="en-US" sz="2800" kern="1200" dirty="0"/>
            <a:t> z 50 </a:t>
          </a:r>
          <a:r>
            <a:rPr lang="en-US" sz="2800" kern="1200" dirty="0" err="1"/>
            <a:t>bodů</a:t>
          </a:r>
          <a:r>
            <a:rPr lang="en-US" sz="2800" kern="1200" dirty="0"/>
            <a:t> </a:t>
          </a:r>
          <a:r>
            <a:rPr lang="en-US" sz="2800" kern="1200" dirty="0" err="1"/>
            <a:t>na</a:t>
          </a:r>
          <a:r>
            <a:rPr lang="en-US" sz="2800" kern="1200" dirty="0"/>
            <a:t> </a:t>
          </a:r>
          <a:r>
            <a:rPr lang="en-US" sz="2800" b="1" kern="1200" dirty="0"/>
            <a:t>60 </a:t>
          </a:r>
          <a:r>
            <a:rPr lang="en-US" sz="2800" b="1" kern="1200" dirty="0" err="1"/>
            <a:t>bodů</a:t>
          </a:r>
          <a:r>
            <a:rPr lang="en-US" sz="2800" b="1" kern="1200" dirty="0"/>
            <a:t> </a:t>
          </a:r>
          <a:r>
            <a:rPr lang="en-US" sz="2800" kern="1200" dirty="0"/>
            <a:t>z </a:t>
          </a:r>
          <a:r>
            <a:rPr lang="en-US" sz="2800" kern="1200" dirty="0" err="1"/>
            <a:t>celkově</a:t>
          </a:r>
          <a:r>
            <a:rPr lang="en-US" sz="2800" kern="1200" dirty="0"/>
            <a:t> </a:t>
          </a:r>
          <a:r>
            <a:rPr lang="en-US" sz="2800" kern="1200" dirty="0" err="1"/>
            <a:t>možných</a:t>
          </a:r>
          <a:r>
            <a:rPr lang="en-US" sz="2800" kern="1200" dirty="0"/>
            <a:t> 100 </a:t>
          </a:r>
          <a:r>
            <a:rPr lang="en-US" sz="2800" kern="1200" dirty="0" err="1"/>
            <a:t>bodů</a:t>
          </a:r>
          <a:endParaRPr lang="en-US" sz="2800" kern="1200" dirty="0"/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C327-C764-42BA-8EAA-ADC107E62451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zkvalitnit nebo podpořit vznik nové infrastruktury pro rozvoj cestovního ruchu – včetně projektové dokumentace.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Rozšířit turistické atraktivity města v návaznosti na stěžení témata turistické oblasti Pardubicko.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Podpořit využití moderních technologií pro lepší informovanost, zážitkovou turistiku a inovativní prezentaci nabídky turistických atraktivit.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Maximální výše dotace 300 000 Kč. </a:t>
          </a:r>
          <a:endParaRPr lang="en-US" sz="1600" kern="1200" dirty="0"/>
        </a:p>
      </dsp:txBody>
      <dsp:txXfrm rot="-5400000">
        <a:off x="3785615" y="605066"/>
        <a:ext cx="6560052" cy="3141206"/>
      </dsp:txXfrm>
    </dsp:sp>
    <dsp:sp modelId="{55948FDC-FA9F-437F-8878-CF36AA1D31D0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/>
            <a:t>Rozvoj infrastruktury a služeb pro cestovní ruch </a:t>
          </a:r>
          <a:endParaRPr lang="en-US" sz="4000" kern="1200" dirty="0"/>
        </a:p>
      </dsp:txBody>
      <dsp:txXfrm>
        <a:off x="184799" y="184799"/>
        <a:ext cx="3416018" cy="398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C327-C764-42BA-8EAA-ADC107E62451}">
      <dsp:nvSpPr>
        <dsp:cNvPr id="0" name=""/>
        <dsp:cNvSpPr/>
      </dsp:nvSpPr>
      <dsp:spPr>
        <a:xfrm rot="5400000">
          <a:off x="5411772" y="-1189323"/>
          <a:ext cx="347767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zvýšit atraktivitu a zviditelnění města Pardubice na regionální i nadregionální úrovni, posílit turistický potenciál kulturních a sportovních akcí a jejich propojení s životem města, podpořit růst počtu návštěvníků, přenocování a délky pobytu.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Marketingové aktivity mohou zahrnovat tvorbu a šíření propagačních materiálů, online a </a:t>
          </a:r>
          <a:r>
            <a:rPr lang="cs-CZ" sz="1600" kern="1200" dirty="0" err="1"/>
            <a:t>offline</a:t>
          </a:r>
          <a:r>
            <a:rPr lang="cs-CZ" sz="1600" kern="1200" dirty="0"/>
            <a:t> kampaně, spolupráci s médii, tvorbu tematického obsahu a využití moderních komunikačních kanálů. Jedná se zejména o online marketing – weby, sociální sítě, cílené kampaně; tematické </a:t>
          </a:r>
          <a:r>
            <a:rPr lang="cs-CZ" sz="1600" kern="1200" dirty="0" err="1"/>
            <a:t>marktetingové</a:t>
          </a:r>
          <a:r>
            <a:rPr lang="cs-CZ" sz="1600" kern="1200" dirty="0"/>
            <a:t> kampaně, PR aktivity, mediální výstupy a společné marketingové aktivity více subjektů cestovního ruchu.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Maximální výše dotace 300 000 Kč.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-5400000">
        <a:off x="3785615" y="606600"/>
        <a:ext cx="6560218" cy="3138138"/>
      </dsp:txXfrm>
    </dsp:sp>
    <dsp:sp modelId="{55948FDC-FA9F-437F-8878-CF36AA1D31D0}">
      <dsp:nvSpPr>
        <dsp:cNvPr id="0" name=""/>
        <dsp:cNvSpPr/>
      </dsp:nvSpPr>
      <dsp:spPr>
        <a:xfrm>
          <a:off x="0" y="2124"/>
          <a:ext cx="3785616" cy="43470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/>
            <a:t>Akce s významným turistickým potenciálem a marketingové aktivity </a:t>
          </a:r>
          <a:endParaRPr lang="en-US" sz="4000" kern="1200" dirty="0"/>
        </a:p>
      </dsp:txBody>
      <dsp:txXfrm>
        <a:off x="184799" y="186923"/>
        <a:ext cx="3416018" cy="3977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C327-C764-42BA-8EAA-ADC107E62451}">
      <dsp:nvSpPr>
        <dsp:cNvPr id="0" name=""/>
        <dsp:cNvSpPr/>
      </dsp:nvSpPr>
      <dsp:spPr>
        <a:xfrm rot="5400000">
          <a:off x="5411772" y="-1189323"/>
          <a:ext cx="347767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podpořit tvorbu a distribuci audiovizuálních děl zaměřených na kulturu, historii, sport a cestovní ruch s přímou tematickou vazbu na město Pardubice, tzn. alespoň zčásti budou realizovány na území města Pardubic.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Podporovány budou projekty zaměřené na tvorbu a distribuci hraných a dokumentárních audiovizuálních děl – filmy, seriály, epizody, audiovizuální záznamy, určené pro kina, televizní vysílání a online platformy včetně streamovacích služeb, a to s důrazem na prezentaci a propagaci města Pardubice.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Maximální výše poskytnuté dotace 200 000 Kč.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-5400000">
        <a:off x="3785615" y="606600"/>
        <a:ext cx="6560218" cy="3138138"/>
      </dsp:txXfrm>
    </dsp:sp>
    <dsp:sp modelId="{55948FDC-FA9F-437F-8878-CF36AA1D31D0}">
      <dsp:nvSpPr>
        <dsp:cNvPr id="0" name=""/>
        <dsp:cNvSpPr/>
      </dsp:nvSpPr>
      <dsp:spPr>
        <a:xfrm>
          <a:off x="0" y="2124"/>
          <a:ext cx="3785616" cy="43470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solidFill>
                <a:schemeClr val="tx1"/>
              </a:solidFill>
            </a:rPr>
            <a:t>NOVINKA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/>
            <a:t>Audiovizuální tvorba</a:t>
          </a:r>
          <a:endParaRPr lang="en-US" sz="4000" b="1" kern="1200" dirty="0"/>
        </a:p>
      </dsp:txBody>
      <dsp:txXfrm>
        <a:off x="184799" y="186923"/>
        <a:ext cx="3416018" cy="3977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B6D07-5D6C-46F7-AD38-7152D7926FC4}">
      <dsp:nvSpPr>
        <dsp:cNvPr id="0" name=""/>
        <dsp:cNvSpPr/>
      </dsp:nvSpPr>
      <dsp:spPr>
        <a:xfrm>
          <a:off x="1796155" y="1122071"/>
          <a:ext cx="1432722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FBBB3-9AF8-486E-8C27-3F4B2BC724C6}">
      <dsp:nvSpPr>
        <dsp:cNvPr id="0" name=""/>
        <dsp:cNvSpPr/>
      </dsp:nvSpPr>
      <dsp:spPr>
        <a:xfrm>
          <a:off x="3314841" y="1001759"/>
          <a:ext cx="164763" cy="30925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6625A-A981-4559-B259-70DFABB75557}">
      <dsp:nvSpPr>
        <dsp:cNvPr id="0" name=""/>
        <dsp:cNvSpPr/>
      </dsp:nvSpPr>
      <dsp:spPr>
        <a:xfrm>
          <a:off x="843394" y="348437"/>
          <a:ext cx="1547340" cy="15473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45" tIns="60045" rIns="60045" bIns="6004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69997" y="575040"/>
        <a:ext cx="1094134" cy="1094134"/>
      </dsp:txXfrm>
    </dsp:sp>
    <dsp:sp modelId="{2B9DAD08-E21B-4A4D-8678-E13D2F5129D7}">
      <dsp:nvSpPr>
        <dsp:cNvPr id="0" name=""/>
        <dsp:cNvSpPr/>
      </dsp:nvSpPr>
      <dsp:spPr>
        <a:xfrm>
          <a:off x="5251" y="2064484"/>
          <a:ext cx="3223625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83" tIns="165100" rIns="254283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Návod k vyplnění elektronické žádosti o poskytnutí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https://pardubice.eu/dotace</a:t>
          </a:r>
          <a:endParaRPr lang="cs-CZ" sz="11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251" y="2543599"/>
        <a:ext cx="3223625" cy="1916459"/>
      </dsp:txXfrm>
    </dsp:sp>
    <dsp:sp modelId="{2F537472-B019-4382-9EF4-CA19D17FEA55}">
      <dsp:nvSpPr>
        <dsp:cNvPr id="0" name=""/>
        <dsp:cNvSpPr/>
      </dsp:nvSpPr>
      <dsp:spPr>
        <a:xfrm>
          <a:off x="3587058" y="1122607"/>
          <a:ext cx="322362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5DD96-36FE-4AC5-94F2-4ABC4D9512DA}">
      <dsp:nvSpPr>
        <dsp:cNvPr id="0" name=""/>
        <dsp:cNvSpPr/>
      </dsp:nvSpPr>
      <dsp:spPr>
        <a:xfrm>
          <a:off x="6896647" y="1002211"/>
          <a:ext cx="164763" cy="309681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37AC8-D809-4E61-A0F9-5799AB893EA3}">
      <dsp:nvSpPr>
        <dsp:cNvPr id="0" name=""/>
        <dsp:cNvSpPr/>
      </dsp:nvSpPr>
      <dsp:spPr>
        <a:xfrm>
          <a:off x="4424667" y="348439"/>
          <a:ext cx="1548407" cy="1548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87" tIns="60087" rIns="60087" bIns="6008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651426" y="575198"/>
        <a:ext cx="1094889" cy="1094889"/>
      </dsp:txXfrm>
    </dsp:sp>
    <dsp:sp modelId="{30B72A16-42DD-4B4B-92E0-73932866583A}">
      <dsp:nvSpPr>
        <dsp:cNvPr id="0" name=""/>
        <dsp:cNvSpPr/>
      </dsp:nvSpPr>
      <dsp:spPr>
        <a:xfrm>
          <a:off x="3587058" y="2065669"/>
          <a:ext cx="3223625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83" tIns="165100" rIns="254283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Vstup do Portálu občana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D</a:t>
          </a:r>
          <a:r>
            <a:rPr lang="en-US" sz="1600" b="0" kern="1200" dirty="0" err="1"/>
            <a:t>atová</a:t>
          </a:r>
          <a:r>
            <a:rPr lang="en-US" sz="1600" b="0" kern="1200" dirty="0"/>
            <a:t> </a:t>
          </a:r>
          <a:r>
            <a:rPr lang="en-US" sz="1600" b="0" kern="1200" dirty="0" err="1"/>
            <a:t>schránka</a:t>
          </a:r>
          <a:r>
            <a:rPr lang="en-US" sz="1600" b="0" kern="1200" dirty="0"/>
            <a:t>, </a:t>
          </a:r>
          <a:r>
            <a:rPr lang="en-US" sz="1600" b="0" kern="1200" dirty="0" err="1"/>
            <a:t>identita</a:t>
          </a:r>
          <a:r>
            <a:rPr lang="en-US" sz="1600" b="0" kern="1200" dirty="0"/>
            <a:t> </a:t>
          </a:r>
          <a:r>
            <a:rPr lang="en-US" sz="1600" b="0" kern="1200" dirty="0" err="1"/>
            <a:t>občana</a:t>
          </a:r>
          <a:r>
            <a:rPr lang="en-US" sz="1600" b="0" kern="1200" dirty="0"/>
            <a:t>, email </a:t>
          </a:r>
          <a:r>
            <a:rPr lang="en-US" sz="1600" b="0" kern="1200" dirty="0" err="1"/>
            <a:t>žadatele</a:t>
          </a:r>
          <a:r>
            <a:rPr lang="en-US" sz="1600" b="0" kern="1200" dirty="0"/>
            <a:t>. V </a:t>
          </a:r>
          <a:r>
            <a:rPr lang="en-US" sz="1600" b="0" kern="1200" dirty="0" err="1"/>
            <a:t>případě</a:t>
          </a:r>
          <a:r>
            <a:rPr lang="en-US" sz="1600" b="0" kern="1200" dirty="0"/>
            <a:t> </a:t>
          </a:r>
          <a:r>
            <a:rPr lang="en-US" sz="1600" b="0" kern="1200" dirty="0" err="1"/>
            <a:t>potřeby</a:t>
          </a:r>
          <a:r>
            <a:rPr lang="en-US" sz="1600" b="0" kern="1200" dirty="0"/>
            <a:t> </a:t>
          </a:r>
          <a:r>
            <a:rPr lang="en-US" sz="1600" b="0" kern="1200" dirty="0" err="1"/>
            <a:t>využijte</a:t>
          </a:r>
          <a:r>
            <a:rPr lang="en-US" sz="1600" b="0" kern="1200" dirty="0"/>
            <a:t> „</a:t>
          </a:r>
          <a:r>
            <a:rPr lang="en-US" sz="1600" b="0" kern="1200" dirty="0" err="1"/>
            <a:t>Zapomenuté</a:t>
          </a:r>
          <a:r>
            <a:rPr lang="en-US" sz="1600" b="0" kern="1200" dirty="0"/>
            <a:t> </a:t>
          </a:r>
          <a:r>
            <a:rPr lang="en-US" sz="1600" b="0" kern="1200" dirty="0" err="1"/>
            <a:t>heslo</a:t>
          </a:r>
          <a:r>
            <a:rPr lang="en-US" sz="1600" kern="1200" dirty="0"/>
            <a:t>“.</a:t>
          </a:r>
        </a:p>
      </dsp:txBody>
      <dsp:txXfrm>
        <a:off x="3587058" y="2544784"/>
        <a:ext cx="3223625" cy="1916459"/>
      </dsp:txXfrm>
    </dsp:sp>
    <dsp:sp modelId="{BA7D3884-63A7-4300-81FB-3761F42DC243}">
      <dsp:nvSpPr>
        <dsp:cNvPr id="0" name=""/>
        <dsp:cNvSpPr/>
      </dsp:nvSpPr>
      <dsp:spPr>
        <a:xfrm>
          <a:off x="7168864" y="1122607"/>
          <a:ext cx="1611812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C967A-5977-43D9-8315-5B3FAB3853BB}">
      <dsp:nvSpPr>
        <dsp:cNvPr id="0" name=""/>
        <dsp:cNvSpPr/>
      </dsp:nvSpPr>
      <dsp:spPr>
        <a:xfrm>
          <a:off x="8003786" y="345752"/>
          <a:ext cx="1553781" cy="1553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5" tIns="60295" rIns="60295" bIns="6029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8231332" y="573298"/>
        <a:ext cx="1098689" cy="1098689"/>
      </dsp:txXfrm>
    </dsp:sp>
    <dsp:sp modelId="{B9924724-E10A-4997-9FE1-6BD4F8D6E6A4}">
      <dsp:nvSpPr>
        <dsp:cNvPr id="0" name=""/>
        <dsp:cNvSpPr/>
      </dsp:nvSpPr>
      <dsp:spPr>
        <a:xfrm>
          <a:off x="7168864" y="2065669"/>
          <a:ext cx="3223625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83" tIns="165100" rIns="254283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Nepoužívejte</a:t>
          </a:r>
          <a:r>
            <a:rPr lang="en-US" sz="1800" b="1" kern="1200" dirty="0"/>
            <a:t> </a:t>
          </a:r>
          <a:r>
            <a:rPr lang="en-US" sz="1800" b="1" kern="1200" dirty="0" err="1"/>
            <a:t>rozpracované</a:t>
          </a:r>
          <a:r>
            <a:rPr lang="en-US" sz="1800" b="1" kern="1200" dirty="0"/>
            <a:t> </a:t>
          </a:r>
          <a:r>
            <a:rPr lang="en-US" sz="1800" b="1" kern="1200" dirty="0" err="1"/>
            <a:t>formuláře</a:t>
          </a:r>
          <a:r>
            <a:rPr lang="en-US" sz="1800" b="1" kern="1200" dirty="0"/>
            <a:t> z </a:t>
          </a:r>
          <a:r>
            <a:rPr lang="en-US" sz="1800" b="1" kern="1200" dirty="0" err="1"/>
            <a:t>minulých</a:t>
          </a:r>
          <a:r>
            <a:rPr lang="en-US" sz="1800" b="1" kern="1200" dirty="0"/>
            <a:t> let k </a:t>
          </a:r>
          <a:r>
            <a:rPr lang="en-US" sz="1800" b="1" kern="1200" dirty="0" err="1"/>
            <a:t>novému</a:t>
          </a:r>
          <a:r>
            <a:rPr lang="en-US" sz="1800" b="1" kern="1200" dirty="0"/>
            <a:t> </a:t>
          </a:r>
          <a:r>
            <a:rPr lang="en-US" sz="1800" b="1" kern="1200" dirty="0" err="1"/>
            <a:t>podání</a:t>
          </a:r>
          <a:r>
            <a:rPr lang="en-US" sz="1800" kern="1200" dirty="0"/>
            <a:t>.  </a:t>
          </a:r>
          <a:endParaRPr lang="cs-CZ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Formuláře</a:t>
          </a:r>
          <a:r>
            <a:rPr lang="en-US" sz="1600" b="0" kern="1200" dirty="0"/>
            <a:t> </a:t>
          </a:r>
          <a:r>
            <a:rPr lang="en-US" sz="1600" b="0" kern="1200" dirty="0" err="1"/>
            <a:t>příloh</a:t>
          </a:r>
          <a:r>
            <a:rPr lang="en-US" sz="1600" b="0" kern="1200" dirty="0"/>
            <a:t> je </a:t>
          </a:r>
          <a:r>
            <a:rPr lang="en-US" sz="1600" b="0" kern="1200" dirty="0" err="1"/>
            <a:t>nutné</a:t>
          </a:r>
          <a:r>
            <a:rPr lang="en-US" sz="1600" b="0" kern="1200" dirty="0"/>
            <a:t> </a:t>
          </a:r>
          <a:r>
            <a:rPr lang="en-US" sz="1600" b="0" kern="1200" dirty="0" err="1"/>
            <a:t>uložit</a:t>
          </a:r>
          <a:r>
            <a:rPr lang="en-US" sz="1600" b="0" kern="1200" dirty="0"/>
            <a:t> do PC a </a:t>
          </a:r>
          <a:r>
            <a:rPr lang="en-US" sz="1600" b="0" kern="1200" dirty="0" err="1"/>
            <a:t>poté</a:t>
          </a:r>
          <a:r>
            <a:rPr lang="en-US" sz="1600" b="0" kern="1200" dirty="0"/>
            <a:t> </a:t>
          </a:r>
          <a:r>
            <a:rPr lang="en-US" sz="1600" b="0" kern="1200" dirty="0" err="1"/>
            <a:t>nahrát</a:t>
          </a:r>
          <a:r>
            <a:rPr lang="en-US" sz="1600" b="0" kern="1200" dirty="0"/>
            <a:t> do </a:t>
          </a:r>
          <a:r>
            <a:rPr lang="en-US" sz="1600" b="0" kern="1200" dirty="0" err="1"/>
            <a:t>seznamu</a:t>
          </a:r>
          <a:r>
            <a:rPr lang="en-US" sz="1600" b="0" kern="1200" dirty="0"/>
            <a:t> </a:t>
          </a:r>
          <a:r>
            <a:rPr lang="en-US" sz="1600" b="0" kern="1200" dirty="0" err="1"/>
            <a:t>příloh</a:t>
          </a:r>
          <a:r>
            <a:rPr lang="en-US" sz="1400" b="0" kern="1200" dirty="0"/>
            <a:t>.</a:t>
          </a:r>
        </a:p>
      </dsp:txBody>
      <dsp:txXfrm>
        <a:off x="7168864" y="2544784"/>
        <a:ext cx="3223625" cy="1916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4CD15-B976-4F3D-80D6-3C33D8A17699}">
      <dsp:nvSpPr>
        <dsp:cNvPr id="0" name=""/>
        <dsp:cNvSpPr/>
      </dsp:nvSpPr>
      <dsp:spPr>
        <a:xfrm>
          <a:off x="0" y="95753"/>
          <a:ext cx="6245265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Rada </a:t>
          </a:r>
          <a:r>
            <a:rPr lang="en-US" sz="1700" kern="1200" dirty="0" err="1">
              <a:solidFill>
                <a:schemeClr val="tx1"/>
              </a:solidFill>
            </a:rPr>
            <a:t>města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Pardubic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cs-CZ" sz="1700" kern="1200" dirty="0">
              <a:solidFill>
                <a:schemeClr val="tx1"/>
              </a:solidFill>
            </a:rPr>
            <a:t>schvaluje </a:t>
          </a:r>
          <a:r>
            <a:rPr lang="en-US" sz="1700" kern="1200" dirty="0" err="1">
              <a:solidFill>
                <a:schemeClr val="tx1"/>
              </a:solidFill>
            </a:rPr>
            <a:t>dotace</a:t>
          </a:r>
          <a:r>
            <a:rPr lang="en-US" sz="1700" kern="1200" dirty="0">
              <a:solidFill>
                <a:schemeClr val="tx1"/>
              </a:solidFill>
            </a:rPr>
            <a:t> v </a:t>
          </a:r>
          <a:r>
            <a:rPr lang="en-US" sz="1700" kern="1200" dirty="0" err="1">
              <a:solidFill>
                <a:schemeClr val="tx1"/>
              </a:solidFill>
            </a:rPr>
            <a:t>požadované</a:t>
          </a:r>
          <a:r>
            <a:rPr lang="en-US" sz="1700" kern="1200" dirty="0">
              <a:solidFill>
                <a:schemeClr val="tx1"/>
              </a:solidFill>
            </a:rPr>
            <a:t> a </a:t>
          </a:r>
          <a:r>
            <a:rPr lang="en-US" sz="1700" kern="1200" dirty="0" err="1">
              <a:solidFill>
                <a:schemeClr val="tx1"/>
              </a:solidFill>
            </a:rPr>
            <a:t>navržené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výši</a:t>
          </a:r>
          <a:r>
            <a:rPr lang="en-US" sz="1700" kern="1200" dirty="0">
              <a:solidFill>
                <a:schemeClr val="tx1"/>
              </a:solidFill>
            </a:rPr>
            <a:t> do 250 tis. </a:t>
          </a:r>
          <a:r>
            <a:rPr lang="en-US" sz="1700" kern="1200" dirty="0" err="1">
              <a:solidFill>
                <a:schemeClr val="tx1"/>
              </a:solidFill>
            </a:rPr>
            <a:t>Kč</a:t>
          </a:r>
          <a:r>
            <a:rPr lang="cs-CZ" sz="1700" kern="1200" dirty="0">
              <a:solidFill>
                <a:schemeClr val="tx1"/>
              </a:solidFill>
            </a:rPr>
            <a:t>.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</a:rPr>
            <a:t>Zastupitelstvo města Pardubic schvaluje dotace a veřejnoprávní smlouvy v požadované a navržené výši nad 250 tis. Kč.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4083" y="159836"/>
        <a:ext cx="6117099" cy="1184574"/>
      </dsp:txXfrm>
    </dsp:sp>
    <dsp:sp modelId="{89152A6A-6A4E-4EEA-955A-97DB7CE194A4}">
      <dsp:nvSpPr>
        <dsp:cNvPr id="0" name=""/>
        <dsp:cNvSpPr/>
      </dsp:nvSpPr>
      <dsp:spPr>
        <a:xfrm>
          <a:off x="0" y="1457453"/>
          <a:ext cx="6245265" cy="13127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solidFill>
                <a:schemeClr val="tx1"/>
              </a:solidFill>
            </a:rPr>
            <a:t>Oznámit neprodleně, tj. nejpozději do 7 kalendářních dnů změnu všech identifikačních údajů žadatele (sídlo, statutární zástupce, bankovní účet).</a:t>
          </a:r>
        </a:p>
      </dsp:txBody>
      <dsp:txXfrm>
        <a:off x="64083" y="1521536"/>
        <a:ext cx="6117099" cy="1184574"/>
      </dsp:txXfrm>
    </dsp:sp>
    <dsp:sp modelId="{44202E45-DCEE-44A8-B5E8-36295E53ECF0}">
      <dsp:nvSpPr>
        <dsp:cNvPr id="0" name=""/>
        <dsp:cNvSpPr/>
      </dsp:nvSpPr>
      <dsp:spPr>
        <a:xfrm>
          <a:off x="0" y="2819153"/>
          <a:ext cx="6245265" cy="13127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</a:rPr>
            <a:t>Oznámit neprodleně změnu projektu (rozsah, místo a termín konání). O  změnu finančního rozpočtu, který je součástí veřejnoprávní smlouvy o poskytnutí dotace, musí být požádáno neprodleně bez odkladu.</a:t>
          </a:r>
        </a:p>
      </dsp:txBody>
      <dsp:txXfrm>
        <a:off x="64083" y="2883236"/>
        <a:ext cx="6117099" cy="1184574"/>
      </dsp:txXfrm>
    </dsp:sp>
    <dsp:sp modelId="{921BCC55-3BF5-4033-98A4-ACA1418DBA2A}">
      <dsp:nvSpPr>
        <dsp:cNvPr id="0" name=""/>
        <dsp:cNvSpPr/>
      </dsp:nvSpPr>
      <dsp:spPr>
        <a:xfrm>
          <a:off x="0" y="4180853"/>
          <a:ext cx="6245265" cy="1312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700" kern="1200" dirty="0">
              <a:solidFill>
                <a:schemeClr val="tx1"/>
              </a:solidFill>
            </a:rPr>
            <a:t>Respektovat celkové náklady uvedené v žádosti o poskytnutí dotace. </a:t>
          </a:r>
          <a:r>
            <a:rPr lang="en-US" sz="1700" kern="1200" dirty="0">
              <a:solidFill>
                <a:schemeClr val="tx1"/>
              </a:solidFill>
            </a:rPr>
            <a:t>V </a:t>
          </a:r>
          <a:r>
            <a:rPr lang="en-US" sz="1700" kern="1200" dirty="0" err="1">
              <a:solidFill>
                <a:schemeClr val="tx1"/>
              </a:solidFill>
            </a:rPr>
            <a:t>případě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změny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celkových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nákladů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ve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vyúčtování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oproti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žádosti</a:t>
          </a:r>
          <a:r>
            <a:rPr lang="en-US" sz="1700" kern="1200" dirty="0">
              <a:solidFill>
                <a:schemeClr val="tx1"/>
              </a:solidFill>
            </a:rPr>
            <a:t> o </a:t>
          </a:r>
          <a:r>
            <a:rPr lang="en-US" sz="1700" kern="1200" dirty="0" err="1">
              <a:solidFill>
                <a:schemeClr val="tx1"/>
              </a:solidFill>
            </a:rPr>
            <a:t>poskytnutí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dotace</a:t>
          </a:r>
          <a:r>
            <a:rPr lang="en-US" sz="1700" kern="1200" dirty="0">
              <a:solidFill>
                <a:schemeClr val="tx1"/>
              </a:solidFill>
            </a:rPr>
            <a:t>, je </a:t>
          </a:r>
          <a:r>
            <a:rPr lang="en-US" sz="1700" kern="1200" dirty="0" err="1">
              <a:solidFill>
                <a:schemeClr val="tx1"/>
              </a:solidFill>
            </a:rPr>
            <a:t>nutné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tuto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změnu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cs-CZ" sz="1700" kern="1200" dirty="0">
              <a:solidFill>
                <a:schemeClr val="tx1"/>
              </a:solidFill>
            </a:rPr>
            <a:t>písemně o</a:t>
          </a:r>
          <a:r>
            <a:rPr lang="en-US" sz="1700" kern="1200" dirty="0" err="1">
              <a:solidFill>
                <a:schemeClr val="tx1"/>
              </a:solidFill>
            </a:rPr>
            <a:t>důvodnit</a:t>
          </a:r>
          <a:r>
            <a:rPr lang="en-US" sz="1700" kern="1200" dirty="0">
              <a:solidFill>
                <a:schemeClr val="tx1"/>
              </a:solidFill>
            </a:rPr>
            <a:t>.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>
        <a:off x="64083" y="4244936"/>
        <a:ext cx="6117099" cy="11845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6420E-087A-44FE-AAB7-729B91D89CA3}">
      <dsp:nvSpPr>
        <dsp:cNvPr id="0" name=""/>
        <dsp:cNvSpPr/>
      </dsp:nvSpPr>
      <dsp:spPr>
        <a:xfrm>
          <a:off x="0" y="136652"/>
          <a:ext cx="6245265" cy="1290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chemeClr val="tx1"/>
              </a:solidFill>
            </a:rPr>
            <a:t>V případě nevyčerpání dotace vrátit neprodleně a bez vyzvání na účet poskytovatele.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62979" y="199631"/>
        <a:ext cx="6119307" cy="1164172"/>
      </dsp:txXfrm>
    </dsp:sp>
    <dsp:sp modelId="{685C0224-1442-4A02-B04B-E276006AB452}">
      <dsp:nvSpPr>
        <dsp:cNvPr id="0" name=""/>
        <dsp:cNvSpPr/>
      </dsp:nvSpPr>
      <dsp:spPr>
        <a:xfrm>
          <a:off x="0" y="1478622"/>
          <a:ext cx="6245265" cy="12901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Vést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svém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účetnictví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přehled</a:t>
          </a:r>
          <a:r>
            <a:rPr lang="en-US" sz="1800" kern="1200" dirty="0">
              <a:solidFill>
                <a:schemeClr val="tx1"/>
              </a:solidFill>
            </a:rPr>
            <a:t> o </a:t>
          </a:r>
          <a:r>
            <a:rPr lang="en-US" sz="1800" kern="1200" dirty="0" err="1">
              <a:solidFill>
                <a:schemeClr val="tx1"/>
              </a:solidFill>
            </a:rPr>
            <a:t>čerpání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dotace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projekt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odděleně</a:t>
          </a:r>
          <a:r>
            <a:rPr lang="en-US" sz="1800" kern="1200" dirty="0">
              <a:solidFill>
                <a:schemeClr val="tx1"/>
              </a:solidFill>
            </a:rPr>
            <a:t> (</a:t>
          </a:r>
          <a:r>
            <a:rPr lang="en-US" sz="1800" kern="1200" dirty="0" err="1">
              <a:solidFill>
                <a:schemeClr val="tx1"/>
              </a:solidFill>
            </a:rPr>
            <a:t>účetnictví</a:t>
          </a:r>
          <a:r>
            <a:rPr lang="en-US" sz="1800" kern="1200" dirty="0">
              <a:solidFill>
                <a:schemeClr val="tx1"/>
              </a:solidFill>
            </a:rPr>
            <a:t> – </a:t>
          </a:r>
          <a:r>
            <a:rPr lang="en-US" sz="1800" kern="1200" dirty="0" err="1">
              <a:solidFill>
                <a:schemeClr val="tx1"/>
              </a:solidFill>
            </a:rPr>
            <a:t>středisko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nebo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zakázka</a:t>
          </a:r>
          <a:r>
            <a:rPr lang="en-US" sz="1800" kern="1200" dirty="0">
              <a:solidFill>
                <a:schemeClr val="tx1"/>
              </a:solidFill>
            </a:rPr>
            <a:t>; </a:t>
          </a:r>
          <a:r>
            <a:rPr lang="en-US" sz="1800" kern="1200" dirty="0" err="1">
              <a:solidFill>
                <a:schemeClr val="tx1"/>
              </a:solidFill>
            </a:rPr>
            <a:t>daňová</a:t>
          </a:r>
          <a:r>
            <a:rPr lang="en-US" sz="1800" kern="1200" dirty="0">
              <a:solidFill>
                <a:schemeClr val="tx1"/>
              </a:solidFill>
            </a:rPr>
            <a:t> evidence </a:t>
          </a:r>
          <a:r>
            <a:rPr lang="en-US" sz="1800" kern="1200" dirty="0" err="1">
              <a:solidFill>
                <a:schemeClr val="tx1"/>
              </a:solidFill>
            </a:rPr>
            <a:t>jednoznačná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identifikace</a:t>
          </a:r>
          <a:r>
            <a:rPr lang="en-US" sz="1800" kern="1200" dirty="0">
              <a:solidFill>
                <a:schemeClr val="tx1"/>
              </a:solidFill>
            </a:rPr>
            <a:t>).</a:t>
          </a:r>
        </a:p>
      </dsp:txBody>
      <dsp:txXfrm>
        <a:off x="62979" y="1541601"/>
        <a:ext cx="6119307" cy="1164172"/>
      </dsp:txXfrm>
    </dsp:sp>
    <dsp:sp modelId="{AA89FD01-53CB-4908-8986-488D3790F0DD}">
      <dsp:nvSpPr>
        <dsp:cNvPr id="0" name=""/>
        <dsp:cNvSpPr/>
      </dsp:nvSpPr>
      <dsp:spPr>
        <a:xfrm>
          <a:off x="0" y="2820593"/>
          <a:ext cx="6245265" cy="12901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Účetní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doklady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předložené</a:t>
          </a:r>
          <a:r>
            <a:rPr lang="en-US" sz="1800" kern="1200" dirty="0">
              <a:solidFill>
                <a:schemeClr val="tx1"/>
              </a:solidFill>
            </a:rPr>
            <a:t> v </a:t>
          </a:r>
          <a:r>
            <a:rPr lang="en-US" sz="1800" kern="1200" dirty="0" err="1">
              <a:solidFill>
                <a:schemeClr val="tx1"/>
              </a:solidFill>
            </a:rPr>
            <a:t>rámci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vyúčtování</a:t>
          </a:r>
          <a:r>
            <a:rPr lang="cs-CZ" sz="1800" kern="1200" dirty="0">
              <a:solidFill>
                <a:schemeClr val="tx1"/>
              </a:solidFill>
            </a:rPr>
            <a:t> dotace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musí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být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označeny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textem</a:t>
          </a:r>
          <a:r>
            <a:rPr lang="en-US" sz="1800" kern="1200" dirty="0">
              <a:solidFill>
                <a:schemeClr val="tx1"/>
              </a:solidFill>
            </a:rPr>
            <a:t> „</a:t>
          </a:r>
          <a:r>
            <a:rPr lang="en-US" sz="1800" kern="1200" dirty="0" err="1">
              <a:solidFill>
                <a:schemeClr val="tx1"/>
              </a:solidFill>
            </a:rPr>
            <a:t>Financováno</a:t>
          </a:r>
          <a:r>
            <a:rPr lang="en-US" sz="1800" kern="1200" dirty="0">
              <a:solidFill>
                <a:schemeClr val="tx1"/>
              </a:solidFill>
            </a:rPr>
            <a:t> z </a:t>
          </a:r>
          <a:r>
            <a:rPr lang="en-US" sz="1800" kern="1200" dirty="0" err="1">
              <a:solidFill>
                <a:schemeClr val="tx1"/>
              </a:solidFill>
            </a:rPr>
            <a:t>dotace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SmP</a:t>
          </a:r>
          <a:r>
            <a:rPr lang="en-US" sz="1800" kern="1200" dirty="0">
              <a:solidFill>
                <a:schemeClr val="tx1"/>
              </a:solidFill>
            </a:rPr>
            <a:t>“.</a:t>
          </a:r>
          <a:r>
            <a:rPr lang="cs-CZ" sz="1800" kern="1200" dirty="0">
              <a:solidFill>
                <a:schemeClr val="tx1"/>
              </a:solidFill>
            </a:rPr>
            <a:t> </a:t>
          </a:r>
        </a:p>
      </dsp:txBody>
      <dsp:txXfrm>
        <a:off x="62979" y="2883572"/>
        <a:ext cx="6119307" cy="1164172"/>
      </dsp:txXfrm>
    </dsp:sp>
    <dsp:sp modelId="{0FF3D86F-6DC7-405F-BD0E-B9C5167A934F}">
      <dsp:nvSpPr>
        <dsp:cNvPr id="0" name=""/>
        <dsp:cNvSpPr/>
      </dsp:nvSpPr>
      <dsp:spPr>
        <a:xfrm>
          <a:off x="0" y="4162564"/>
          <a:ext cx="6245265" cy="12901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Vyúčtování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dotace</a:t>
          </a:r>
          <a:r>
            <a:rPr lang="en-US" sz="1800" kern="1200" dirty="0">
              <a:solidFill>
                <a:schemeClr val="tx1"/>
              </a:solidFill>
            </a:rPr>
            <a:t> se </a:t>
          </a:r>
          <a:r>
            <a:rPr lang="en-US" sz="1800" kern="1200" dirty="0" err="1">
              <a:solidFill>
                <a:schemeClr val="tx1"/>
              </a:solidFill>
            </a:rPr>
            <a:t>podává</a:t>
          </a:r>
          <a:r>
            <a:rPr lang="en-US" sz="1800" kern="1200" dirty="0">
              <a:solidFill>
                <a:schemeClr val="tx1"/>
              </a:solidFill>
            </a:rPr>
            <a:t> v </a:t>
          </a:r>
          <a:r>
            <a:rPr lang="en-US" sz="1800" kern="1200" dirty="0" err="1">
              <a:solidFill>
                <a:schemeClr val="tx1"/>
              </a:solidFill>
            </a:rPr>
            <a:t>listinné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cs-CZ" sz="1800" kern="1200" dirty="0">
              <a:solidFill>
                <a:schemeClr val="tx1"/>
              </a:solidFill>
            </a:rPr>
            <a:t>podobě  </a:t>
          </a:r>
          <a:r>
            <a:rPr lang="en-US" sz="1800" kern="1200" dirty="0" err="1">
              <a:solidFill>
                <a:schemeClr val="tx1"/>
              </a:solidFill>
            </a:rPr>
            <a:t>nebo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elektronické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podobě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prostřednictvím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datové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schránky</a:t>
          </a:r>
          <a:r>
            <a:rPr lang="en-US" sz="1800" kern="1200" dirty="0">
              <a:solidFill>
                <a:schemeClr val="tx1"/>
              </a:solidFill>
            </a:rPr>
            <a:t>. </a:t>
          </a:r>
          <a:r>
            <a:rPr lang="en-US" sz="1800" kern="1200" dirty="0" err="1">
              <a:solidFill>
                <a:schemeClr val="tx1"/>
              </a:solidFill>
            </a:rPr>
            <a:t>Termín</a:t>
          </a:r>
          <a:r>
            <a:rPr lang="en-US" sz="1800" kern="1200" dirty="0">
              <a:solidFill>
                <a:schemeClr val="tx1"/>
              </a:solidFill>
            </a:rPr>
            <a:t> je </a:t>
          </a:r>
          <a:r>
            <a:rPr lang="en-US" sz="1800" kern="1200" dirty="0" err="1">
              <a:solidFill>
                <a:schemeClr val="tx1"/>
              </a:solidFill>
            </a:rPr>
            <a:t>závazný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podle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uzavřené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veřejnoprávní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smlouvy</a:t>
          </a:r>
          <a:r>
            <a:rPr lang="en-US" sz="1800" kern="1200" dirty="0">
              <a:solidFill>
                <a:schemeClr val="tx1"/>
              </a:solidFill>
            </a:rPr>
            <a:t> o </a:t>
          </a:r>
          <a:r>
            <a:rPr lang="en-US" sz="1800" kern="1200" dirty="0" err="1">
              <a:solidFill>
                <a:schemeClr val="tx1"/>
              </a:solidFill>
            </a:rPr>
            <a:t>poskytnutí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dotace</a:t>
          </a:r>
          <a:r>
            <a:rPr lang="en-US" sz="1800" kern="1200" dirty="0">
              <a:solidFill>
                <a:schemeClr val="tx1"/>
              </a:solidFill>
            </a:rPr>
            <a:t>. </a:t>
          </a:r>
          <a:r>
            <a:rPr lang="en-US" sz="1800" kern="1200" dirty="0" err="1">
              <a:solidFill>
                <a:schemeClr val="tx1"/>
              </a:solidFill>
            </a:rPr>
            <a:t>Jedná</a:t>
          </a:r>
          <a:r>
            <a:rPr lang="en-US" sz="1800" kern="1200" dirty="0">
              <a:solidFill>
                <a:schemeClr val="tx1"/>
              </a:solidFill>
            </a:rPr>
            <a:t> se o  </a:t>
          </a:r>
          <a:r>
            <a:rPr lang="en-US" sz="1800" kern="1200" dirty="0" err="1">
              <a:solidFill>
                <a:schemeClr val="tx1"/>
              </a:solidFill>
            </a:rPr>
            <a:t>poslední</a:t>
          </a:r>
          <a:r>
            <a:rPr lang="en-US" sz="1800" kern="1200" dirty="0">
              <a:solidFill>
                <a:schemeClr val="tx1"/>
              </a:solidFill>
            </a:rPr>
            <a:t> den pro </a:t>
          </a:r>
          <a:r>
            <a:rPr lang="en-US" sz="1800" kern="1200" dirty="0" err="1">
              <a:solidFill>
                <a:schemeClr val="tx1"/>
              </a:solidFill>
            </a:rPr>
            <a:t>podání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vyúčtování</a:t>
          </a:r>
          <a:r>
            <a:rPr lang="en-US" sz="1800" kern="1200" dirty="0">
              <a:solidFill>
                <a:schemeClr val="tx1"/>
              </a:solidFill>
            </a:rPr>
            <a:t>. </a:t>
          </a:r>
        </a:p>
      </dsp:txBody>
      <dsp:txXfrm>
        <a:off x="62979" y="4225543"/>
        <a:ext cx="6119307" cy="11641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6B1E1-20FA-47A2-A58E-679B85B36F77}">
      <dsp:nvSpPr>
        <dsp:cNvPr id="0" name=""/>
        <dsp:cNvSpPr/>
      </dsp:nvSpPr>
      <dsp:spPr>
        <a:xfrm>
          <a:off x="0" y="28053"/>
          <a:ext cx="6245265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Předložení vyúčtování dotace do 15 kalendářních dnů po stanovené lhůtě – odvod 10 %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79938"/>
        <a:ext cx="6141495" cy="959101"/>
      </dsp:txXfrm>
    </dsp:sp>
    <dsp:sp modelId="{0ED2BD59-F2AD-4536-B921-599195B9FEEE}">
      <dsp:nvSpPr>
        <dsp:cNvPr id="0" name=""/>
        <dsp:cNvSpPr/>
      </dsp:nvSpPr>
      <dsp:spPr>
        <a:xfrm>
          <a:off x="0" y="1145645"/>
          <a:ext cx="6245265" cy="1062871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Předložení vyúčtování dotace 16 a více kalendářních dnů po stanovení lhůtě – odvod 100 %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1197530"/>
        <a:ext cx="6141495" cy="959101"/>
      </dsp:txXfrm>
    </dsp:sp>
    <dsp:sp modelId="{5BDAF097-F4B3-4A72-BCDA-E3F991D0DA35}">
      <dsp:nvSpPr>
        <dsp:cNvPr id="0" name=""/>
        <dsp:cNvSpPr/>
      </dsp:nvSpPr>
      <dsp:spPr>
        <a:xfrm>
          <a:off x="0" y="2263237"/>
          <a:ext cx="6245265" cy="106287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Oznámení změny identifikačních údajů do 15 dnů po stanovené lhůtě  –  odvod 5 %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2315122"/>
        <a:ext cx="6141495" cy="959101"/>
      </dsp:txXfrm>
    </dsp:sp>
    <dsp:sp modelId="{EC748E6C-C610-4B0C-83A5-0904A58EE918}">
      <dsp:nvSpPr>
        <dsp:cNvPr id="0" name=""/>
        <dsp:cNvSpPr/>
      </dsp:nvSpPr>
      <dsp:spPr>
        <a:xfrm>
          <a:off x="0" y="3380829"/>
          <a:ext cx="6245265" cy="1062871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Vedení účetnictví – oddělené čerpání dotace - odvod  10 %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3432714"/>
        <a:ext cx="6141495" cy="959101"/>
      </dsp:txXfrm>
    </dsp:sp>
    <dsp:sp modelId="{F37FADD9-EAC1-42F9-8194-1142A45F5083}">
      <dsp:nvSpPr>
        <dsp:cNvPr id="0" name=""/>
        <dsp:cNvSpPr/>
      </dsp:nvSpPr>
      <dsp:spPr>
        <a:xfrm>
          <a:off x="0" y="4498421"/>
          <a:ext cx="6245265" cy="106287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Propagační kampaň projektu - v průběhu jeho konání vhodným a viditelným způsobem prezentovat statutární město Pardubice – odvod 10 %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4550306"/>
        <a:ext cx="6141495" cy="9591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8B92-E511-458A-A158-02DF24B32A45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</a:rPr>
            <a:t>Podmínky dotačního programu PPCR 2026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451" y="19451"/>
        <a:ext cx="7620120" cy="625190"/>
      </dsp:txXfrm>
    </dsp:sp>
    <dsp:sp modelId="{8525F08F-593E-49AD-9D52-F24FD8B60103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</a:rPr>
            <a:t>Zásady</a:t>
          </a:r>
          <a:r>
            <a:rPr lang="en-US" sz="1700" kern="1200" dirty="0">
              <a:solidFill>
                <a:schemeClr val="tx1"/>
              </a:solidFill>
            </a:rPr>
            <a:t> pro </a:t>
          </a:r>
          <a:r>
            <a:rPr lang="en-US" sz="1700" kern="1200" dirty="0" err="1">
              <a:solidFill>
                <a:schemeClr val="tx1"/>
              </a:solidFill>
            </a:rPr>
            <a:t>poskytování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dotací</a:t>
          </a:r>
          <a:r>
            <a:rPr lang="en-US" sz="1700" kern="1200" dirty="0">
              <a:solidFill>
                <a:schemeClr val="tx1"/>
              </a:solidFill>
            </a:rPr>
            <a:t> z </a:t>
          </a:r>
          <a:r>
            <a:rPr lang="en-US" sz="1700" kern="1200" dirty="0" err="1">
              <a:solidFill>
                <a:schemeClr val="tx1"/>
              </a:solidFill>
            </a:rPr>
            <a:t>rozpočtu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statutárního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města</a:t>
          </a:r>
          <a:r>
            <a:rPr lang="en-US" sz="1700" kern="1200" dirty="0">
              <a:solidFill>
                <a:schemeClr val="tx1"/>
              </a:solidFill>
            </a:rPr>
            <a:t> Pardubice</a:t>
          </a:r>
        </a:p>
      </dsp:txBody>
      <dsp:txXfrm>
        <a:off x="647801" y="775779"/>
        <a:ext cx="7315515" cy="625190"/>
      </dsp:txXfrm>
    </dsp:sp>
    <dsp:sp modelId="{3B564C95-FC6D-4084-A3A9-08264A438769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</a:rPr>
            <a:t>Pravidla</a:t>
          </a:r>
          <a:r>
            <a:rPr lang="en-US" sz="1700" kern="1200" dirty="0">
              <a:solidFill>
                <a:schemeClr val="tx1"/>
              </a:solidFill>
            </a:rPr>
            <a:t> pro </a:t>
          </a:r>
          <a:r>
            <a:rPr lang="en-US" sz="1700" kern="1200" dirty="0" err="1">
              <a:solidFill>
                <a:schemeClr val="tx1"/>
              </a:solidFill>
            </a:rPr>
            <a:t>poskytování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dotací</a:t>
          </a:r>
          <a:r>
            <a:rPr lang="en-US" sz="1700" kern="1200" dirty="0">
              <a:solidFill>
                <a:schemeClr val="tx1"/>
              </a:solidFill>
            </a:rPr>
            <a:t> z </a:t>
          </a:r>
          <a:r>
            <a:rPr lang="en-US" sz="1700" kern="1200" dirty="0" err="1">
              <a:solidFill>
                <a:schemeClr val="tx1"/>
              </a:solidFill>
            </a:rPr>
            <a:t>Programu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podpory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cs-CZ" sz="1700" kern="1200" dirty="0">
              <a:solidFill>
                <a:schemeClr val="tx1"/>
              </a:solidFill>
            </a:rPr>
            <a:t>cestovního ruchu </a:t>
          </a:r>
          <a:r>
            <a:rPr lang="en-US" sz="1700" kern="1200" dirty="0">
              <a:solidFill>
                <a:schemeClr val="tx1"/>
              </a:solidFill>
            </a:rPr>
            <a:t>202</a:t>
          </a:r>
          <a:r>
            <a:rPr lang="cs-CZ" sz="1700" kern="1200" dirty="0">
              <a:solidFill>
                <a:schemeClr val="tx1"/>
              </a:solidFill>
            </a:rPr>
            <a:t>6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276151" y="1532107"/>
        <a:ext cx="7315515" cy="625190"/>
      </dsp:txXfrm>
    </dsp:sp>
    <dsp:sp modelId="{F34EB0F4-FC69-4A02-8C38-CABB176F2A66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</a:rPr>
            <a:t>Strategie rozvoje cestovního ruchu pro TO Pardubicko 2022-2026. Stěžejní témata vyplývající ze Strategie rozvoje cestovního ruchu pro TO Pardubicko 2022 – 2026.</a:t>
          </a:r>
        </a:p>
      </dsp:txBody>
      <dsp:txXfrm>
        <a:off x="1904501" y="2288435"/>
        <a:ext cx="7315515" cy="625190"/>
      </dsp:txXfrm>
    </dsp:sp>
    <dsp:sp modelId="{E23DD0C1-705B-4BD5-999B-53B5AC0F29B6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</a:rPr>
            <a:t>Vše dostupné zde:     </a:t>
          </a:r>
          <a:r>
            <a:rPr lang="en-US" sz="1700" b="0" i="0" kern="1200" baseline="0" dirty="0">
              <a:hlinkClick xmlns:r="http://schemas.openxmlformats.org/officeDocument/2006/relationships" r:id="rId1"/>
            </a:rPr>
            <a:t>https://pardubice.eu/dotace</a:t>
          </a:r>
          <a:endParaRPr lang="en-US" sz="1700" kern="1200" dirty="0"/>
        </a:p>
      </dsp:txBody>
      <dsp:txXfrm>
        <a:off x="2532851" y="3044763"/>
        <a:ext cx="7315515" cy="625190"/>
      </dsp:txXfrm>
    </dsp:sp>
    <dsp:sp modelId="{A12696D4-0D4C-4BA8-8E6F-E506230DEB75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9D7ACBE5-0A07-4F41-ACC6-9C8D6B2DD3D7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FC8E467A-6DE1-42B3-868B-4A8A0893C93B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7779AADC-8D4C-428B-874C-304208E40687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9964941" y="2750451"/>
        <a:ext cx="237414" cy="324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E6E25-6CE5-45FE-9429-1AC45F1BE062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E039F-A1D6-450B-BA20-5185CDB26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5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02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69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3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0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závěr bych vás ráda upozornila na související dokumenty, kde naleznete podrobné informace k programu, a zároveň na kontaktní osoby.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si při přípravě žádosti nebudete něčím jistí, neváhejte se na nás obrátit. Rádi vám s dotazy pomůžeme, cílem programu je podpořit kvalitní projekty, které přispějí k rozvoji cestovního ruchu města.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87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92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70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12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35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50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939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63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6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F1C7E-468D-63BA-8CEB-A85D0F448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AC961A-C599-D3D9-E9C3-737772A8B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17CD75-6027-40D1-427D-FF5622F7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D668B-07BA-3A8F-5A2B-27B8BF41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96FC7-FBA6-F274-E336-98E25CE1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5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3208D-9EE5-1EA6-1A54-A5F580B6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81DA2-ECCF-C016-9402-0B5A5D39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C592D-642E-6B12-C2C2-35A2E543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E86492-9928-0BD3-B1C5-53FBBA91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695733-0483-BC77-74B1-796F172D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C89D73F-99A9-1FA1-0D15-15BE6B6B9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868D75-4876-2BEA-7DA5-935AC1BBB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C4F9AB-08AD-737C-039F-3C631F01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0F9315-2F83-65D7-DC79-16F825AD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530199-2ABC-C90C-2DF4-ED2B201F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3F88B-BD59-53FF-7B33-896E3096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1B776-61BA-D84F-4FF7-25C1D425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444B4-689F-B264-7104-EF3BEA82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94DBD-454D-F08D-1D99-9E9D042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550C20-B155-9161-D549-E5CBC781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6912-1F5B-8231-52D6-11B8EC6E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7F89D-3C26-46A1-ACC3-BBF75A7D7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14490C-6F00-F01E-3D74-CAFF41EF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C10A31-D97F-00C9-62C0-6AEA1FC6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F7C621-6CE7-D654-6C88-A848BC13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1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91B33-67B8-B600-AC8E-EEE2F1FC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524AA-CC72-1B26-36C1-940700954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6A1029-152B-EB4F-6EF8-12FA9B12A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827AD1-80EA-F60A-1BF0-78D4055E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00F934-13D3-A417-8A04-E50FFC1B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B95041-A48E-5835-FA8F-EB48BBF6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09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1F9F-49D0-C063-8D6C-ABE272B3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BE8040-3501-3664-751C-962106F01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3A483D-D37E-FEB8-D6BF-667EAAABE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3B4F02-31F4-7096-7465-CE978B724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41B199-D484-E41F-5735-481B80040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180C74-2D71-B3F4-6CBF-5939959E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758EDB-5A67-E007-3E31-229472E4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91FEE2-CC67-564C-0095-08EE5319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49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E3CBF-3E04-67EB-6B1D-8462E7B7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EFC552-4A75-7FCC-3664-621A01EE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8112DE-B343-E4CF-E793-15EF39DC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A132E5-CF79-9458-A964-FF379149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6E22B3-08D4-705A-A733-E83CC110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29C502-C5EB-F112-76ED-6DA724FE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3CB967-5549-7209-F31B-DF3A1D3A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87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59325-C907-45BE-AC64-6A30EED7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9EFD1-0CBC-027E-E0D9-C0C51EA0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FBDD5C-BF72-A733-6BBD-C24F913B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501ABF-85BB-9AC5-AF1D-B14D82E5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E5A2E1-B958-5BC0-22C4-1A881867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5BF271-8BF4-787D-892E-F269C4EC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75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5C699-CC9F-5F55-D440-E956DA9F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4C6C44-873D-7140-AE7C-E14D76E97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052646-3557-D164-5401-993FB6FA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CDE71A-5D5C-B78B-ADBF-31030862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4610F1-CAB8-2132-A1F9-C2CA33F5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30AAB6-0024-62BA-4BE5-857C6C96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0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F7F82A-55A3-923F-3D38-4C74636A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9B893-548F-0757-142C-1A30CD86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543C4-1AB2-EA1F-E22B-F20CBF15C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AFA88-3EBA-76B4-9587-3FA62C257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CB837A-3268-8EE2-2C74-EF05B934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3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snejdrova@mmp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mailto:karolina.majerikova@mmp.cz" TargetMode="External"/><Relationship Id="rId4" Type="http://schemas.openxmlformats.org/officeDocument/2006/relationships/hyperlink" Target="mailto:jana.fiedlerova@mmp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dubice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dubice.eu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9CB1730-FBFD-05C9-E33D-600D7DF9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56" b="5556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9364F5F-3720-BD0C-7458-70400BECBB8E}"/>
              </a:ext>
            </a:extLst>
          </p:cNvPr>
          <p:cNvSpPr/>
          <p:nvPr/>
        </p:nvSpPr>
        <p:spPr>
          <a:xfrm>
            <a:off x="0" y="5166666"/>
            <a:ext cx="12192000" cy="1426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162" y="5246650"/>
            <a:ext cx="12396162" cy="1346917"/>
          </a:xfrm>
          <a:noFill/>
        </p:spPr>
        <p:txBody>
          <a:bodyPr lIns="251999" tIns="180000" rIns="251999" bIns="72000">
            <a:noAutofit/>
          </a:bodyPr>
          <a:lstStyle/>
          <a:p>
            <a:pPr algn="l"/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r>
              <a:rPr lang="cs-CZ" sz="3200" b="1" dirty="0">
                <a:latin typeface="Katarine" pitchFamily="2" charset="0"/>
              </a:rPr>
              <a:t>PROGRAM PODPORY CESTOVNÍHO RUCHU 2026</a:t>
            </a: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endParaRPr lang="cs-CZ" sz="1800" b="1" dirty="0">
              <a:latin typeface="Katarine" pitchFamily="2" charset="0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03C3510-3A21-4561-7747-B72E956E48A6}"/>
              </a:ext>
            </a:extLst>
          </p:cNvPr>
          <p:cNvSpPr txBox="1">
            <a:spLocks/>
          </p:cNvSpPr>
          <p:nvPr/>
        </p:nvSpPr>
        <p:spPr>
          <a:xfrm>
            <a:off x="1061049" y="2260121"/>
            <a:ext cx="4287328" cy="2009954"/>
          </a:xfrm>
          <a:prstGeom prst="rect">
            <a:avLst/>
          </a:prstGeom>
          <a:noFill/>
        </p:spPr>
        <p:txBody>
          <a:bodyPr vert="horz" lIns="251999" tIns="180000" rIns="251999" bIns="18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1800" b="1" dirty="0">
              <a:latin typeface="Katarine Medium" pitchFamily="2" charset="0"/>
            </a:endParaRPr>
          </a:p>
        </p:txBody>
      </p:sp>
      <p:pic>
        <p:nvPicPr>
          <p:cNvPr id="14" name="Obrázek 13" descr="Obsah obrázku text, klipart&#10;&#10;Popis byl vytvořen automaticky">
            <a:extLst>
              <a:ext uri="{FF2B5EF4-FFF2-40B4-BE49-F238E27FC236}">
                <a16:creationId xmlns:a16="http://schemas.microsoft.com/office/drawing/2014/main" id="{F62E2B83-FF8D-144D-35EA-F2B7F5F4B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426" y="5554479"/>
            <a:ext cx="2366017" cy="6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E4B7C-A0D4-80F8-8C0F-D0304208A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F39D2A2-AC8F-0CE1-BDE7-F4674884C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39520"/>
            <a:ext cx="3429000" cy="13976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HODNOTÍCÍ 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KRITÉRIA</a:t>
            </a:r>
          </a:p>
        </p:txBody>
      </p:sp>
      <p:sp>
        <p:nvSpPr>
          <p:cNvPr id="6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69A21C3D-E4EF-E622-148A-507EF8EE2A91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571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ROZVOJ INFRASTRUKTURY A SLUŽEB PRO CESTOVNÍ RUCH</a:t>
            </a:r>
          </a:p>
          <a:p>
            <a:pPr marL="571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571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AKCE S VÝZNAMNÝM TURISTICKÝM POTENCIÁLEM A  MARKETINGOVÉ AKTIVITY 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013BC93-4D36-B7B8-FECE-37232C592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36951"/>
              </p:ext>
            </p:extLst>
          </p:nvPr>
        </p:nvGraphicFramePr>
        <p:xfrm>
          <a:off x="4216233" y="851183"/>
          <a:ext cx="7344831" cy="5498498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</a:tblPr>
              <a:tblGrid>
                <a:gridCol w="6146157">
                  <a:extLst>
                    <a:ext uri="{9D8B030D-6E8A-4147-A177-3AD203B41FA5}">
                      <a16:colId xmlns:a16="http://schemas.microsoft.com/office/drawing/2014/main" val="1850605797"/>
                    </a:ext>
                  </a:extLst>
                </a:gridCol>
                <a:gridCol w="1198674">
                  <a:extLst>
                    <a:ext uri="{9D8B030D-6E8A-4147-A177-3AD203B41FA5}">
                      <a16:colId xmlns:a16="http://schemas.microsoft.com/office/drawing/2014/main" val="4125088446"/>
                    </a:ext>
                  </a:extLst>
                </a:gridCol>
              </a:tblGrid>
              <a:tr h="515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700" b="0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1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239" marT="98668" marB="901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700" b="0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Maximální počet bodů</a:t>
                      </a:r>
                      <a:endParaRPr lang="cs-CZ" sz="1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239" marT="98668" marB="901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4287"/>
                  </a:ext>
                </a:extLst>
              </a:tr>
              <a:tr h="798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Soulad projektu se Strategií rozvoje cestovního ruchu pro TO Pardubicko 2022 -2026 a stěžejními tématy turistické oblasti Pardubicko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06581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Schopnost projektu přivést návštěvníky do města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4816"/>
                  </a:ext>
                </a:extLst>
              </a:tr>
              <a:tr h="44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Jedinečnost projektu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77983"/>
                  </a:ext>
                </a:extLst>
              </a:tr>
              <a:tr h="66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Efektivnost a reálnost rozpočtu se zohledněním vícezdrojového financování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52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Dosavadní zkušenosti žadatele v oblasti cestovního ruchu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cs-CZ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72444"/>
                  </a:ext>
                </a:extLst>
              </a:tr>
              <a:tr h="66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Cíl projektu, zvolené postupy k dosažení cíle a časový harmonogram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85639"/>
                  </a:ext>
                </a:extLst>
              </a:tr>
              <a:tr h="66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Odpadové hospodářství v rámci projektu - třídění odpadu, využívání alternativ k plastovému nádobí atd. 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2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19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FE463-DD8C-5A32-2497-682E62FED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1A67DB0-3C73-D7F6-AD4B-1A3CB375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6D57E26-B2CA-EB99-FB0F-ECF47970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39520"/>
            <a:ext cx="3429000" cy="13976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HODNOTÍCÍ 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KRITÉRIA</a:t>
            </a:r>
          </a:p>
        </p:txBody>
      </p:sp>
      <p:sp>
        <p:nvSpPr>
          <p:cNvPr id="63" name="sketch line">
            <a:extLst>
              <a:ext uri="{FF2B5EF4-FFF2-40B4-BE49-F238E27FC236}">
                <a16:creationId xmlns:a16="http://schemas.microsoft.com/office/drawing/2014/main" id="{B858BA88-96F6-74B0-FB62-1F1C11708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A962A44-EA40-47CD-7B89-8DD09902D777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i="1" dirty="0"/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i="1" dirty="0"/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i="1" dirty="0"/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i="1" dirty="0">
                <a:latin typeface="+mn-lt"/>
              </a:rPr>
              <a:t>AUDIOVIZUÁLNÍ TVORBA</a:t>
            </a:r>
            <a:endParaRPr lang="en-US" sz="2000" b="1" i="1" dirty="0">
              <a:latin typeface="+mn-lt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54D5C4D-3595-EE66-6A66-1B5727CAC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85142"/>
              </p:ext>
            </p:extLst>
          </p:nvPr>
        </p:nvGraphicFramePr>
        <p:xfrm>
          <a:off x="4203891" y="1367712"/>
          <a:ext cx="7344831" cy="4701082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</a:tblPr>
              <a:tblGrid>
                <a:gridCol w="6146157">
                  <a:extLst>
                    <a:ext uri="{9D8B030D-6E8A-4147-A177-3AD203B41FA5}">
                      <a16:colId xmlns:a16="http://schemas.microsoft.com/office/drawing/2014/main" val="1850605797"/>
                    </a:ext>
                  </a:extLst>
                </a:gridCol>
                <a:gridCol w="1198674">
                  <a:extLst>
                    <a:ext uri="{9D8B030D-6E8A-4147-A177-3AD203B41FA5}">
                      <a16:colId xmlns:a16="http://schemas.microsoft.com/office/drawing/2014/main" val="4125088446"/>
                    </a:ext>
                  </a:extLst>
                </a:gridCol>
              </a:tblGrid>
              <a:tr h="515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7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17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239" marT="98668" marB="901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700" b="0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Maximální počet bodů</a:t>
                      </a:r>
                      <a:endParaRPr lang="cs-CZ" sz="1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239" marT="98668" marB="901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4287"/>
                  </a:ext>
                </a:extLst>
              </a:tr>
              <a:tr h="798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Soulad projektu se Strategií rozvoje cestovního ruchu pro TO Pardubicko 2022 -2026 a stěžejními tématy turistické oblasti Pardubicko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06581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Posilování renomé a budování značky města Pardubic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4816"/>
                  </a:ext>
                </a:extLst>
              </a:tr>
              <a:tr h="44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Umělecká a informační úroveň projektu a jeho území dosah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77983"/>
                  </a:ext>
                </a:extLst>
              </a:tr>
              <a:tr h="66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Efektivnost a reálnost rozpočtu s ohledem na vícezdrojové financování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52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Synergický a multiplikační efekt -  zvýšení příjmů města v souvislosti s pobytem filmového štábu v Pardubicích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cs-CZ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72444"/>
                  </a:ext>
                </a:extLst>
              </a:tr>
              <a:tr h="66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Technické, organizační a kvalifikační předpoklady žadatele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6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57239" marT="98668" marB="901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8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9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24" y="637437"/>
            <a:ext cx="3939688" cy="558312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VEŘEJNOPRÁVNÍ SMLOUVA O POSKYTNUTÍ DOTACE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ČERPÁNÍ </a:t>
            </a:r>
            <a:br>
              <a:rPr lang="cs-CZ" sz="4000" b="1" kern="1200" dirty="0">
                <a:solidFill>
                  <a:schemeClr val="tx1"/>
                </a:solidFill>
                <a:latin typeface="Katarine"/>
              </a:rPr>
            </a:b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 VYÚČTOVÁNÍ DOTACE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endParaRPr lang="en-US" sz="4000" b="1" kern="1200" dirty="0">
              <a:solidFill>
                <a:schemeClr val="tx1"/>
              </a:solidFill>
              <a:latin typeface="Katarine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Nadpis 1">
            <a:extLst>
              <a:ext uri="{FF2B5EF4-FFF2-40B4-BE49-F238E27FC236}">
                <a16:creationId xmlns:a16="http://schemas.microsoft.com/office/drawing/2014/main" id="{9D132A16-BA0B-7476-94C1-E3C1B133C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588400"/>
              </p:ext>
            </p:extLst>
          </p:nvPr>
        </p:nvGraphicFramePr>
        <p:xfrm>
          <a:off x="5108535" y="64975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24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A6F69-A674-8DC5-5E23-746BF0B3E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7AABC18-BC2C-B638-8712-ADF2F3A9C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F9F8267-4488-E0FE-2F5D-BB395886F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24" y="637437"/>
            <a:ext cx="3939688" cy="558312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VEŘEJNOPRÁVNÍ SMLOUVA O POSKYTNUTÍ DOTACE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ČERPÁNÍ</a:t>
            </a:r>
            <a:br>
              <a:rPr lang="cs-CZ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 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 VYÚČTOVÁNÍ DOTACE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endParaRPr lang="en-US" sz="4000" b="1" kern="1200" dirty="0">
              <a:solidFill>
                <a:schemeClr val="tx1"/>
              </a:solidFill>
              <a:latin typeface="Katarine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2A8E889-A96E-2CCD-B951-B15BC229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Nadpis 1">
            <a:extLst>
              <a:ext uri="{FF2B5EF4-FFF2-40B4-BE49-F238E27FC236}">
                <a16:creationId xmlns:a16="http://schemas.microsoft.com/office/drawing/2014/main" id="{20CA04A6-A92C-EEF9-7956-38E34FA76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570175"/>
              </p:ext>
            </p:extLst>
          </p:nvPr>
        </p:nvGraphicFramePr>
        <p:xfrm>
          <a:off x="5108535" y="64975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99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B66BF-C0D2-1872-74CF-D7BF2F367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F164466-69BD-19DE-2E52-3E4D8018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5021098-ABE6-1DAA-0C4B-2B3F8871F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24" y="637437"/>
            <a:ext cx="3939688" cy="558312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cs-CZ" sz="4000" b="1" dirty="0">
                <a:latin typeface="Katarine"/>
              </a:rPr>
              <a:t>PORUŠENÍ ROZPOČTOVÉ KÁZNĚ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endParaRPr lang="en-US" sz="4000" b="1" kern="1200" dirty="0">
              <a:solidFill>
                <a:schemeClr val="tx1"/>
              </a:solidFill>
              <a:latin typeface="Katarine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4F07AB-E8D0-E79C-6E77-2511C1A24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Nadpis 1">
            <a:extLst>
              <a:ext uri="{FF2B5EF4-FFF2-40B4-BE49-F238E27FC236}">
                <a16:creationId xmlns:a16="http://schemas.microsoft.com/office/drawing/2014/main" id="{E202E5FA-5FBA-3B4E-FDDF-1413FD8D0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810314"/>
              </p:ext>
            </p:extLst>
          </p:nvPr>
        </p:nvGraphicFramePr>
        <p:xfrm>
          <a:off x="5108535" y="64975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401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SOUVISEJÍCÍ DOKUMENTY</a:t>
            </a:r>
          </a:p>
        </p:txBody>
      </p:sp>
      <p:graphicFrame>
        <p:nvGraphicFramePr>
          <p:cNvPr id="38" name="Nadpis 1">
            <a:extLst>
              <a:ext uri="{FF2B5EF4-FFF2-40B4-BE49-F238E27FC236}">
                <a16:creationId xmlns:a16="http://schemas.microsoft.com/office/drawing/2014/main" id="{86F75E83-B85D-D50A-DA93-1FD8511B0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85344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75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9CB1730-FBFD-05C9-E33D-600D7DF9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6" b="5556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9364F5F-3720-BD0C-7458-70400BECBB8E}"/>
              </a:ext>
            </a:extLst>
          </p:cNvPr>
          <p:cNvSpPr/>
          <p:nvPr/>
        </p:nvSpPr>
        <p:spPr>
          <a:xfrm>
            <a:off x="-1" y="5662246"/>
            <a:ext cx="12191999" cy="111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			Ing. Petra Šnejdrová, 466 859 466, </a:t>
            </a:r>
            <a:r>
              <a:rPr lang="cs-CZ" dirty="0">
                <a:solidFill>
                  <a:schemeClr val="tx1"/>
                </a:solidFill>
                <a:hlinkClick r:id="rId3"/>
              </a:rPr>
              <a:t>petra.snejdrova@mmp.cz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KONTAKTNÍ OSOBY	</a:t>
            </a:r>
            <a:r>
              <a:rPr lang="cs-CZ" dirty="0">
                <a:solidFill>
                  <a:schemeClr val="tx1"/>
                </a:solidFill>
              </a:rPr>
              <a:t>	Mgr. Jana Fiedlerová, 466 859 533, </a:t>
            </a:r>
            <a:r>
              <a:rPr lang="cs-CZ" dirty="0">
                <a:solidFill>
                  <a:schemeClr val="tx1"/>
                </a:solidFill>
                <a:hlinkClick r:id="rId4"/>
              </a:rPr>
              <a:t>jana.fiedlerova@mmp.cz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			Bc. Karolina </a:t>
            </a:r>
            <a:r>
              <a:rPr lang="cs-CZ" dirty="0" err="1">
                <a:solidFill>
                  <a:schemeClr val="tx1"/>
                </a:solidFill>
              </a:rPr>
              <a:t>Majeriková</a:t>
            </a:r>
            <a:r>
              <a:rPr lang="cs-CZ" dirty="0">
                <a:solidFill>
                  <a:schemeClr val="tx1"/>
                </a:solidFill>
              </a:rPr>
              <a:t>, 466 859 535, </a:t>
            </a:r>
            <a:r>
              <a:rPr lang="cs-CZ" dirty="0">
                <a:solidFill>
                  <a:schemeClr val="tx1"/>
                </a:solidFill>
                <a:hlinkClick r:id="rId5"/>
              </a:rPr>
              <a:t>karolina.majerikova@mmp.cz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/>
          </a:p>
        </p:txBody>
      </p:sp>
      <p:pic>
        <p:nvPicPr>
          <p:cNvPr id="2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22B2AADD-6D1B-DD19-42A6-CE02E4911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201" y="5924941"/>
            <a:ext cx="2130137" cy="5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72367-8013-217E-BDB3-6CAE3945A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FB75FD2-90A0-C06B-8EFF-913336D03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O V I N K Y</a:t>
            </a:r>
          </a:p>
        </p:txBody>
      </p:sp>
      <p:graphicFrame>
        <p:nvGraphicFramePr>
          <p:cNvPr id="138" name="Nadpis 1">
            <a:extLst>
              <a:ext uri="{FF2B5EF4-FFF2-40B4-BE49-F238E27FC236}">
                <a16:creationId xmlns:a16="http://schemas.microsoft.com/office/drawing/2014/main" id="{42D153C9-E258-BA36-CC3A-AF1B6F04B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7606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80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5E8DF-EB75-65E7-6998-9BFB56A4A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36651A-E2F3-6EE9-3001-3BA0DA875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67" y="405575"/>
            <a:ext cx="6430414" cy="13716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5100" b="1" dirty="0">
                <a:latin typeface="Katarine" pitchFamily="2" charset="0"/>
              </a:rPr>
              <a:t>OBLASTI PODPORY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Nadpis 1">
            <a:extLst>
              <a:ext uri="{FF2B5EF4-FFF2-40B4-BE49-F238E27FC236}">
                <a16:creationId xmlns:a16="http://schemas.microsoft.com/office/drawing/2014/main" id="{8865880B-4B48-A210-DA9F-E69CDD2A5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1965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326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4D17D-31F8-8817-7CBF-5F471DDC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4C5E76-C944-3757-E195-B36AD8434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EA4EFD5-D81C-22BA-9379-718405C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3EA124-727F-E9FF-EE68-A6029D14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67" y="405575"/>
            <a:ext cx="6430414" cy="13716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5100" b="1" dirty="0">
                <a:latin typeface="Katarine" pitchFamily="2" charset="0"/>
              </a:rPr>
              <a:t>OBLASTI PODPORY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95D0D7-4AE9-ACA0-200D-0E9F7117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5AEFB5-1A41-F479-4358-333104A6F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Nadpis 1">
            <a:extLst>
              <a:ext uri="{FF2B5EF4-FFF2-40B4-BE49-F238E27FC236}">
                <a16:creationId xmlns:a16="http://schemas.microsoft.com/office/drawing/2014/main" id="{3748F9DF-CFCE-76A5-F4C1-9EB4717F9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8312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131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96BA3-AE57-C873-75A0-C09E7AE67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13CE382-3B5A-7217-1243-D202CBD99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0C6BD32-79F9-7B29-A62C-C2872815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DED145-1822-E039-EA8C-35156214D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67" y="405575"/>
            <a:ext cx="6430414" cy="13716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5100" b="1" dirty="0">
                <a:latin typeface="Katarine" pitchFamily="2" charset="0"/>
              </a:rPr>
              <a:t>OBLASTI PODPORY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C75194-A44C-CF17-7B54-0E70B4111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C1C3BA-B021-74EF-15C7-F96C838C0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Nadpis 1">
            <a:extLst>
              <a:ext uri="{FF2B5EF4-FFF2-40B4-BE49-F238E27FC236}">
                <a16:creationId xmlns:a16="http://schemas.microsoft.com/office/drawing/2014/main" id="{CD672BCF-D5D6-A08D-0327-091CCA412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7516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724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lIns="72000" tIns="72000" rIns="72000" bIns="72000" anchor="ctr" anchorCtr="0">
            <a:normAutofit/>
          </a:bodyPr>
          <a:lstStyle/>
          <a:p>
            <a:r>
              <a:rPr lang="cs-CZ" sz="3600" b="1" dirty="0">
                <a:latin typeface="Katarine" pitchFamily="2" charset="0"/>
              </a:rPr>
              <a:t>ROZPOČET PROGRAMU</a:t>
            </a:r>
            <a:br>
              <a:rPr lang="cs-CZ" sz="3600" b="1" dirty="0">
                <a:latin typeface="Katarine" pitchFamily="2" charset="0"/>
              </a:rPr>
            </a:br>
            <a:endParaRPr lang="cs-CZ" sz="3600" b="1" dirty="0">
              <a:latin typeface="Katarine" pitchFamily="2" charset="0"/>
            </a:endParaRP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03C3510-3A21-4561-7747-B72E956E48A6}"/>
              </a:ext>
            </a:extLst>
          </p:cNvPr>
          <p:cNvSpPr txBox="1">
            <a:spLocks/>
          </p:cNvSpPr>
          <p:nvPr/>
        </p:nvSpPr>
        <p:spPr>
          <a:xfrm>
            <a:off x="875194" y="1751741"/>
            <a:ext cx="10804457" cy="3885129"/>
          </a:xfrm>
          <a:prstGeom prst="rect">
            <a:avLst/>
          </a:prstGeom>
          <a:noFill/>
        </p:spPr>
        <p:txBody>
          <a:bodyPr vert="horz" lIns="72000" tIns="72000" rIns="72000" bIns="720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cs-CZ" altLang="cs-CZ" sz="18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		</a:t>
            </a:r>
            <a:endParaRPr lang="cs-CZ" altLang="cs-CZ" sz="18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800" i="1" dirty="0">
              <a:latin typeface="Katarine Medium" pitchFamily="2" charset="0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cs-CZ" sz="2800" i="1" dirty="0">
              <a:latin typeface="Katarine Medium" pitchFamily="2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70BBA73-265D-0198-1B57-3EAC91ACC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85835"/>
              </p:ext>
            </p:extLst>
          </p:nvPr>
        </p:nvGraphicFramePr>
        <p:xfrm>
          <a:off x="1161912" y="2280213"/>
          <a:ext cx="9863577" cy="3412418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effectLst/>
                <a:tableStyleId>{7DF18680-E054-41AD-8BC1-D1AEF772440D}</a:tableStyleId>
              </a:tblPr>
              <a:tblGrid>
                <a:gridCol w="7845830">
                  <a:extLst>
                    <a:ext uri="{9D8B030D-6E8A-4147-A177-3AD203B41FA5}">
                      <a16:colId xmlns:a16="http://schemas.microsoft.com/office/drawing/2014/main" val="4266719119"/>
                    </a:ext>
                  </a:extLst>
                </a:gridCol>
                <a:gridCol w="2017747">
                  <a:extLst>
                    <a:ext uri="{9D8B030D-6E8A-4147-A177-3AD203B41FA5}">
                      <a16:colId xmlns:a16="http://schemas.microsoft.com/office/drawing/2014/main" val="1654966331"/>
                    </a:ext>
                  </a:extLst>
                </a:gridCol>
              </a:tblGrid>
              <a:tr h="681482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b="0" cap="none" spc="0" dirty="0">
                          <a:solidFill>
                            <a:schemeClr val="bg1"/>
                          </a:solidFill>
                        </a:rPr>
                        <a:t>Oblast podpory                                                                         </a:t>
                      </a:r>
                    </a:p>
                  </a:txBody>
                  <a:tcPr marL="189893" marR="107677" marT="160063" marB="146071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01234"/>
                  </a:ext>
                </a:extLst>
              </a:tr>
              <a:tr h="1117356">
                <a:tc>
                  <a:txBody>
                    <a:bodyPr/>
                    <a:lstStyle/>
                    <a:p>
                      <a:pPr algn="l"/>
                      <a:r>
                        <a:rPr lang="cs-CZ" sz="2000" cap="none" spc="0" dirty="0">
                          <a:solidFill>
                            <a:schemeClr val="bg1"/>
                          </a:solidFill>
                        </a:rPr>
                        <a:t>Rozvoj infrastruktury a služeb pro cestovní ruchu</a:t>
                      </a:r>
                    </a:p>
                    <a:p>
                      <a:pPr algn="l"/>
                      <a:r>
                        <a:rPr lang="cs-CZ" sz="2000" cap="none" spc="0" dirty="0">
                          <a:solidFill>
                            <a:schemeClr val="bg1"/>
                          </a:solidFill>
                        </a:rPr>
                        <a:t>Akce s významným turistickým potenciálem a marketingové aktivity</a:t>
                      </a:r>
                    </a:p>
                  </a:txBody>
                  <a:tcPr marL="189893" marR="107677" marT="160063" marB="1460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cap="none" spc="0">
                          <a:solidFill>
                            <a:schemeClr val="bg1"/>
                          </a:solidFill>
                        </a:rPr>
                        <a:t>1 375 100 Kč</a:t>
                      </a:r>
                    </a:p>
                  </a:txBody>
                  <a:tcPr marL="189893" marR="107677" marT="160063" marB="1460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84180"/>
                  </a:ext>
                </a:extLst>
              </a:tr>
              <a:tr h="850232">
                <a:tc>
                  <a:txBody>
                    <a:bodyPr/>
                    <a:lstStyle/>
                    <a:p>
                      <a:pPr algn="l"/>
                      <a:r>
                        <a:rPr lang="cs-CZ" sz="2000" b="0" cap="none" spc="0" dirty="0">
                          <a:solidFill>
                            <a:schemeClr val="bg1"/>
                          </a:solidFill>
                        </a:rPr>
                        <a:t>Audiovizuální</a:t>
                      </a:r>
                      <a:r>
                        <a:rPr lang="cs-CZ" sz="2000" b="1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000" b="0" cap="none" spc="0" dirty="0">
                          <a:solidFill>
                            <a:schemeClr val="bg1"/>
                          </a:solidFill>
                        </a:rPr>
                        <a:t>tvorba </a:t>
                      </a:r>
                    </a:p>
                  </a:txBody>
                  <a:tcPr marL="189893" marR="107677" marT="160063" marB="1460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cap="none" spc="0" dirty="0">
                          <a:solidFill>
                            <a:schemeClr val="bg1"/>
                          </a:solidFill>
                        </a:rPr>
                        <a:t>600 000 Kč</a:t>
                      </a:r>
                    </a:p>
                  </a:txBody>
                  <a:tcPr marL="189893" marR="107677" marT="160063" marB="1460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49101"/>
                  </a:ext>
                </a:extLst>
              </a:tr>
              <a:tr h="763348">
                <a:tc>
                  <a:txBody>
                    <a:bodyPr/>
                    <a:lstStyle/>
                    <a:p>
                      <a:pPr algn="l"/>
                      <a:r>
                        <a:rPr lang="cs-CZ" sz="2000" cap="none" spc="0" dirty="0">
                          <a:solidFill>
                            <a:schemeClr val="bg1"/>
                          </a:solidFill>
                        </a:rPr>
                        <a:t>Celkem PPCR 2026</a:t>
                      </a:r>
                    </a:p>
                  </a:txBody>
                  <a:tcPr marL="189893" marR="107677" marT="160063" marB="1460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cap="none" spc="0" dirty="0">
                          <a:solidFill>
                            <a:srgbClr val="FF0000"/>
                          </a:solidFill>
                        </a:rPr>
                        <a:t>1 975 100 Kč </a:t>
                      </a:r>
                    </a:p>
                  </a:txBody>
                  <a:tcPr marL="189893" marR="107677" marT="160063" marB="14607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8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04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9026C-ABC7-39F4-E3DD-CCB2CCA95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25BBA77-509D-9648-86F3-34B74FAAE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1"/>
            <a:ext cx="10909640" cy="1637893"/>
          </a:xfrm>
        </p:spPr>
        <p:txBody>
          <a:bodyPr lIns="72000" tIns="72000" rIns="72000" bIns="72000" anchor="b" anchorCtr="0">
            <a:normAutofit/>
          </a:bodyPr>
          <a:lstStyle/>
          <a:p>
            <a:r>
              <a:rPr lang="cs-CZ" sz="4000" b="1" dirty="0">
                <a:latin typeface="Katarine" pitchFamily="2" charset="0"/>
              </a:rPr>
              <a:t>ČASOVÝ HARMONOGRAM</a:t>
            </a:r>
            <a:br>
              <a:rPr lang="cs-CZ" sz="6100" b="1" dirty="0">
                <a:latin typeface="Katarine" pitchFamily="2" charset="0"/>
              </a:rPr>
            </a:br>
            <a:endParaRPr lang="cs-CZ" sz="6100" b="1" dirty="0">
              <a:latin typeface="Katarine" pitchFamily="2" charset="0"/>
            </a:endParaRP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EF60668-6ADB-DAD8-3AF9-19D71CE35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02792"/>
              </p:ext>
            </p:extLst>
          </p:nvPr>
        </p:nvGraphicFramePr>
        <p:xfrm>
          <a:off x="638881" y="1377387"/>
          <a:ext cx="10585787" cy="4810155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effectLst/>
                <a:tableStyleId>{7DF18680-E054-41AD-8BC1-D1AEF772440D}</a:tableStyleId>
              </a:tblPr>
              <a:tblGrid>
                <a:gridCol w="7556203">
                  <a:extLst>
                    <a:ext uri="{9D8B030D-6E8A-4147-A177-3AD203B41FA5}">
                      <a16:colId xmlns:a16="http://schemas.microsoft.com/office/drawing/2014/main" val="4266719119"/>
                    </a:ext>
                  </a:extLst>
                </a:gridCol>
                <a:gridCol w="3029584">
                  <a:extLst>
                    <a:ext uri="{9D8B030D-6E8A-4147-A177-3AD203B41FA5}">
                      <a16:colId xmlns:a16="http://schemas.microsoft.com/office/drawing/2014/main" val="1654966331"/>
                    </a:ext>
                  </a:extLst>
                </a:gridCol>
              </a:tblGrid>
              <a:tr h="372590">
                <a:tc gridSpan="2">
                  <a:txBody>
                    <a:bodyPr/>
                    <a:lstStyle/>
                    <a:p>
                      <a:pPr algn="ctr"/>
                      <a:endParaRPr lang="cs-CZ" sz="16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67320" marR="38172" marT="56744" marB="51784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01234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Zveřejnění Podmínek dotačního programu na webových stránkách </a:t>
                      </a:r>
                      <a:r>
                        <a:rPr lang="cs-CZ" sz="1600" cap="none" spc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www.pardubice.eu</a:t>
                      </a:r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17. prosince 2025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84180"/>
                  </a:ext>
                </a:extLst>
              </a:tr>
              <a:tr h="891799">
                <a:tc>
                  <a:txBody>
                    <a:bodyPr/>
                    <a:lstStyle/>
                    <a:p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PŘÍJEM ŽÁDOSTÍ O POSKYTNUTÍ DOTACÍ </a:t>
                      </a:r>
                    </a:p>
                    <a:p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Rozvoj infrastruktury a služeb pro cestovní ruch</a:t>
                      </a:r>
                    </a:p>
                    <a:p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Akce s významným turistickým potenciálem a marketingové aktivity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16. ledna – 4. února 2026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49101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pPr algn="l"/>
                      <a:r>
                        <a:rPr lang="cs-CZ" sz="1600" cap="none" spc="0" dirty="0">
                          <a:solidFill>
                            <a:schemeClr val="bg1"/>
                          </a:solidFill>
                        </a:rPr>
                        <a:t>Projednání žádostí v komisi pro cestovní ruch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23. února 2026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87084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pPr algn="l"/>
                      <a:r>
                        <a:rPr lang="cs-CZ" sz="1600" cap="none" spc="0" dirty="0">
                          <a:solidFill>
                            <a:schemeClr val="bg1"/>
                          </a:solidFill>
                        </a:rPr>
                        <a:t>Schválení návrhu komise </a:t>
                      </a:r>
                      <a:r>
                        <a:rPr lang="cs-CZ" sz="1600" cap="none" spc="0" dirty="0" err="1">
                          <a:solidFill>
                            <a:schemeClr val="bg1"/>
                          </a:solidFill>
                        </a:rPr>
                        <a:t>RmP</a:t>
                      </a:r>
                      <a:r>
                        <a:rPr lang="cs-CZ" sz="1600" cap="none" spc="0" dirty="0">
                          <a:solidFill>
                            <a:schemeClr val="bg1"/>
                          </a:solidFill>
                        </a:rPr>
                        <a:t> (požadovaná a navržená výše dotace </a:t>
                      </a:r>
                      <a:r>
                        <a:rPr lang="cs-CZ" sz="1600" b="0" cap="none" spc="0" dirty="0">
                          <a:solidFill>
                            <a:schemeClr val="bg1"/>
                          </a:solidFill>
                        </a:rPr>
                        <a:t>do 250 tis. Kč)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4. března 2026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202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pPr algn="l"/>
                      <a:r>
                        <a:rPr lang="cs-CZ" sz="1600" cap="none" spc="0" dirty="0">
                          <a:solidFill>
                            <a:schemeClr val="bg1"/>
                          </a:solidFill>
                        </a:rPr>
                        <a:t>Schválení návrhu komise ZmP (požadovaná a navržená výše dotace </a:t>
                      </a:r>
                      <a:r>
                        <a:rPr lang="cs-CZ" sz="1600" b="0" cap="none" spc="0" dirty="0">
                          <a:solidFill>
                            <a:schemeClr val="bg1"/>
                          </a:solidFill>
                        </a:rPr>
                        <a:t>nad 250 tis. Kč</a:t>
                      </a:r>
                      <a:r>
                        <a:rPr lang="cs-CZ" sz="1600" cap="none" spc="0" dirty="0">
                          <a:solidFill>
                            <a:schemeClr val="bg1"/>
                          </a:solidFill>
                        </a:rPr>
                        <a:t>)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30. března 2026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98514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pPr algn="l"/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Zveřejnění výsledků dotačního řízení na webových stránkách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15. dubna 2026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89982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pPr algn="l"/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Uzavírání veřejnoprávních smluv o poskytnutí dotací a výplata na účet příjemců dotací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duben – červen 2026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37427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pPr algn="l"/>
                      <a:r>
                        <a:rPr lang="cs-CZ" sz="1600" cap="none" spc="0" dirty="0">
                          <a:solidFill>
                            <a:schemeClr val="bg1"/>
                          </a:solidFill>
                        </a:rPr>
                        <a:t>Vyúčtování poskytnutých dotací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chemeClr val="bg1"/>
                          </a:solidFill>
                        </a:rPr>
                        <a:t>dle termínu v dotační smlouvě </a:t>
                      </a:r>
                    </a:p>
                  </a:txBody>
                  <a:tcPr marL="67320" marR="38172" marT="56744" marB="517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4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9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1F609-B753-BC4E-8E58-BC7D5D58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3971647-82D9-4AE0-2381-A29D4FFEC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lIns="72000" tIns="72000" rIns="72000" bIns="72000" anchor="ctr" anchorCtr="0">
            <a:normAutofit/>
          </a:bodyPr>
          <a:lstStyle/>
          <a:p>
            <a:r>
              <a:rPr lang="cs-CZ" sz="4000" b="1" dirty="0">
                <a:latin typeface="Katarine" pitchFamily="2" charset="0"/>
              </a:rPr>
              <a:t>ČASOVÝ HARMONOGRAM</a:t>
            </a:r>
            <a:br>
              <a:rPr lang="cs-CZ" sz="3600" b="1" dirty="0">
                <a:latin typeface="Katarine" pitchFamily="2" charset="0"/>
              </a:rPr>
            </a:br>
            <a:endParaRPr lang="cs-CZ" sz="3600" b="1" dirty="0">
              <a:latin typeface="Katarine" pitchFamily="2" charset="0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609756A-6556-F998-70F0-F84900918613}"/>
              </a:ext>
            </a:extLst>
          </p:cNvPr>
          <p:cNvSpPr txBox="1">
            <a:spLocks/>
          </p:cNvSpPr>
          <p:nvPr/>
        </p:nvSpPr>
        <p:spPr>
          <a:xfrm>
            <a:off x="875194" y="1221351"/>
            <a:ext cx="10804457" cy="5010808"/>
          </a:xfrm>
          <a:prstGeom prst="rect">
            <a:avLst/>
          </a:prstGeom>
          <a:noFill/>
        </p:spPr>
        <p:txBody>
          <a:bodyPr vert="horz" lIns="72000" tIns="72000" rIns="72000" bIns="720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cs-CZ" altLang="cs-CZ" sz="1800" b="1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		</a:t>
            </a:r>
            <a:endParaRPr lang="cs-CZ" altLang="cs-CZ" sz="1800" b="1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</a:t>
            </a:r>
            <a:endParaRPr kumimoji="0" lang="cs-CZ" altLang="cs-CZ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800" i="1">
              <a:latin typeface="Katarine Medium" pitchFamily="2" charset="0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cs-CZ" sz="2800" i="1">
              <a:latin typeface="Katarine Medium" pitchFamily="2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A6E50E2-1B9F-9A08-C6A6-61542EFBB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42093"/>
              </p:ext>
            </p:extLst>
          </p:nvPr>
        </p:nvGraphicFramePr>
        <p:xfrm>
          <a:off x="763929" y="1429621"/>
          <a:ext cx="10405641" cy="4749988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effectLst/>
                <a:tableStyleId>{7DF18680-E054-41AD-8BC1-D1AEF772440D}</a:tableStyleId>
              </a:tblPr>
              <a:tblGrid>
                <a:gridCol w="7535418">
                  <a:extLst>
                    <a:ext uri="{9D8B030D-6E8A-4147-A177-3AD203B41FA5}">
                      <a16:colId xmlns:a16="http://schemas.microsoft.com/office/drawing/2014/main" val="4266719119"/>
                    </a:ext>
                  </a:extLst>
                </a:gridCol>
                <a:gridCol w="2870223">
                  <a:extLst>
                    <a:ext uri="{9D8B030D-6E8A-4147-A177-3AD203B41FA5}">
                      <a16:colId xmlns:a16="http://schemas.microsoft.com/office/drawing/2014/main" val="1654966331"/>
                    </a:ext>
                  </a:extLst>
                </a:gridCol>
              </a:tblGrid>
              <a:tr h="283432">
                <a:tc gridSpan="2">
                  <a:txBody>
                    <a:bodyPr/>
                    <a:lstStyle/>
                    <a:p>
                      <a:pPr algn="ctr"/>
                      <a:endParaRPr lang="cs-CZ" sz="15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01378" marR="57485" marT="85453" marB="77983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01234"/>
                  </a:ext>
                </a:extLst>
              </a:tr>
              <a:tr h="514896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Zveřejnění Podmínek dotačního programu na webových stránkách </a:t>
                      </a:r>
                      <a:r>
                        <a:rPr lang="cs-CZ" sz="1600" cap="none" spc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www.pardubice.eu</a:t>
                      </a:r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17. prosince 2025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84180"/>
                  </a:ext>
                </a:extLst>
              </a:tr>
              <a:tr h="753680">
                <a:tc>
                  <a:txBody>
                    <a:bodyPr/>
                    <a:lstStyle/>
                    <a:p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PŘÍJEM ŽÁDOSTÍ O POSKYTNUTÍ DOTACÍ </a:t>
                      </a:r>
                    </a:p>
                    <a:p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Podpora audiovizuální tvorby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16. ledna –16. října 2026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49101"/>
                  </a:ext>
                </a:extLst>
              </a:tr>
              <a:tr h="514896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Projednání žádostí v komisi pro cestovní ruch 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průběžně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87084"/>
                  </a:ext>
                </a:extLst>
              </a:tr>
              <a:tr h="514896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Schválení návrhu komise RmP (požadovaná a navržená výše dotace </a:t>
                      </a:r>
                      <a:r>
                        <a:rPr lang="cs-CZ" sz="1600" b="0" cap="none" spc="0">
                          <a:solidFill>
                            <a:schemeClr val="bg1"/>
                          </a:solidFill>
                        </a:rPr>
                        <a:t>do 250 tis. Kč)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průběžně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202"/>
                  </a:ext>
                </a:extLst>
              </a:tr>
              <a:tr h="514896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Schválení návrhu komise ZmP (požadovaná a navržená výše dotace </a:t>
                      </a:r>
                      <a:r>
                        <a:rPr lang="cs-CZ" sz="1600" b="0" cap="none" spc="0">
                          <a:solidFill>
                            <a:schemeClr val="bg1"/>
                          </a:solidFill>
                        </a:rPr>
                        <a:t>nad 250 tis. Kč</a:t>
                      </a:r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) 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průběžně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98514"/>
                  </a:ext>
                </a:extLst>
              </a:tr>
              <a:tr h="514896">
                <a:tc>
                  <a:txBody>
                    <a:bodyPr/>
                    <a:lstStyle/>
                    <a:p>
                      <a:r>
                        <a:rPr lang="cs-CZ" sz="1600" cap="none" spc="0" dirty="0">
                          <a:solidFill>
                            <a:schemeClr val="bg1"/>
                          </a:solidFill>
                        </a:rPr>
                        <a:t>Zveřejnění výsledků dotačního řízení na webových stránkách 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průběžně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89982"/>
                  </a:ext>
                </a:extLst>
              </a:tr>
              <a:tr h="514896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Uzavírání veřejnoprávních smluv o poskytnutí dotací a výplata na účet příjemců dotací 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bg1"/>
                          </a:solidFill>
                        </a:rPr>
                        <a:t>průběžně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37427"/>
                  </a:ext>
                </a:extLst>
              </a:tr>
              <a:tr h="514896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bg1"/>
                          </a:solidFill>
                        </a:rPr>
                        <a:t>Vyúčtování poskytnutých dotací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chemeClr val="bg1"/>
                          </a:solidFill>
                        </a:rPr>
                        <a:t>do 31. 12. 2026 </a:t>
                      </a:r>
                    </a:p>
                  </a:txBody>
                  <a:tcPr marL="101378" marR="57485" marT="85453" marB="7798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4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29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PODÁNÍ ŽÁDOSTI </a:t>
            </a:r>
            <a:r>
              <a:rPr lang="cs-CZ" sz="4000" b="1" kern="1200" dirty="0">
                <a:solidFill>
                  <a:schemeClr val="tx1"/>
                </a:solidFill>
              </a:rPr>
              <a:t>- </a:t>
            </a: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PORTÁL OBČANA</a:t>
            </a:r>
          </a:p>
        </p:txBody>
      </p:sp>
      <p:graphicFrame>
        <p:nvGraphicFramePr>
          <p:cNvPr id="54" name="Nadpis 1">
            <a:extLst>
              <a:ext uri="{FF2B5EF4-FFF2-40B4-BE49-F238E27FC236}">
                <a16:creationId xmlns:a16="http://schemas.microsoft.com/office/drawing/2014/main" id="{FEB392ED-7CDD-C63F-8565-5EA94389F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426288"/>
              </p:ext>
            </p:extLst>
          </p:nvPr>
        </p:nvGraphicFramePr>
        <p:xfrm>
          <a:off x="838199" y="1828800"/>
          <a:ext cx="10755923" cy="480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0395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1380</Words>
  <Application>Microsoft Office PowerPoint</Application>
  <PresentationFormat>Širokoúhlá obrazovka</PresentationFormat>
  <Paragraphs>178</Paragraphs>
  <Slides>16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Katarine</vt:lpstr>
      <vt:lpstr>Katarine Medium</vt:lpstr>
      <vt:lpstr>Motiv Office</vt:lpstr>
      <vt:lpstr>               PROGRAM PODPORY CESTOVNÍHO RUCHU 2026  </vt:lpstr>
      <vt:lpstr>N O V I N K Y</vt:lpstr>
      <vt:lpstr>OBLASTI PODPORY</vt:lpstr>
      <vt:lpstr>OBLASTI PODPORY</vt:lpstr>
      <vt:lpstr>OBLASTI PODPORY</vt:lpstr>
      <vt:lpstr>ROZPOČET PROGRAMU </vt:lpstr>
      <vt:lpstr>ČASOVÝ HARMONOGRAM </vt:lpstr>
      <vt:lpstr>ČASOVÝ HARMONOGRAM </vt:lpstr>
      <vt:lpstr>PODÁNÍ ŽÁDOSTI - PORTÁL OBČANA</vt:lpstr>
      <vt:lpstr>HODNOTÍCÍ  KRITÉRIA</vt:lpstr>
      <vt:lpstr>HODNOTÍCÍ  KRITÉRIA</vt:lpstr>
      <vt:lpstr>VEŘEJNOPRÁVNÍ SMLOUVA O POSKYTNUTÍ DOTACE  ČERPÁNÍ    VYÚČTOVÁNÍ DOTACE </vt:lpstr>
      <vt:lpstr>VEŘEJNOPRÁVNÍ SMLOUVA O POSKYTNUTÍ DOTACE  ČERPÁNÍ    VYÚČTOVÁNÍ DOTACE </vt:lpstr>
      <vt:lpstr>PORUŠENÍ ROZPOČTOVÉ KÁZNĚ </vt:lpstr>
      <vt:lpstr>SOUVISEJÍCÍ DOKUMENTY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 je tohle přeci</dc:title>
  <dc:creator>Flegr Jaromír</dc:creator>
  <cp:lastModifiedBy>Šnejdrová Petra</cp:lastModifiedBy>
  <cp:revision>83</cp:revision>
  <cp:lastPrinted>2025-01-10T07:15:29Z</cp:lastPrinted>
  <dcterms:created xsi:type="dcterms:W3CDTF">2022-10-05T09:00:39Z</dcterms:created>
  <dcterms:modified xsi:type="dcterms:W3CDTF">2026-01-13T13:14:14Z</dcterms:modified>
</cp:coreProperties>
</file>